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30.jpg" ContentType="image/jpg"/>
  <Override PartName="/ppt/media/image31.jpg" ContentType="image/jpg"/>
  <Override PartName="/ppt/media/image32.jpg" ContentType="image/jpg"/>
  <Override PartName="/ppt/media/image33.jpg" ContentType="image/jpg"/>
  <Override PartName="/ppt/media/image37.jpg" ContentType="image/jpg"/>
  <Override PartName="/ppt/media/image46.jpg" ContentType="image/jpg"/>
  <Override PartName="/ppt/media/image48.jpg" ContentType="image/jpg"/>
  <Override PartName="/ppt/media/image49.jpg" ContentType="image/jpg"/>
  <Override PartName="/ppt/media/image50.jpg" ContentType="image/jpg"/>
  <Override PartName="/ppt/media/image53.jpg" ContentType="image/jpg"/>
  <Override PartName="/ppt/media/image57.jpg" ContentType="image/jpg"/>
  <Override PartName="/ppt/media/image58.jpg" ContentType="image/jp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8" r:id="rId2"/>
    <p:sldMasterId id="2147483776" r:id="rId3"/>
  </p:sldMasterIdLst>
  <p:sldIdLst>
    <p:sldId id="256" r:id="rId4"/>
    <p:sldId id="257" r:id="rId5"/>
    <p:sldId id="258" r:id="rId6"/>
    <p:sldId id="266" r:id="rId7"/>
    <p:sldId id="283" r:id="rId8"/>
    <p:sldId id="263" r:id="rId9"/>
    <p:sldId id="285" r:id="rId10"/>
    <p:sldId id="286" r:id="rId11"/>
    <p:sldId id="295" r:id="rId12"/>
    <p:sldId id="297" r:id="rId13"/>
    <p:sldId id="298" r:id="rId14"/>
    <p:sldId id="271" r:id="rId15"/>
    <p:sldId id="299" r:id="rId16"/>
    <p:sldId id="300" r:id="rId17"/>
    <p:sldId id="284" r:id="rId18"/>
    <p:sldId id="301" r:id="rId19"/>
    <p:sldId id="287" r:id="rId20"/>
    <p:sldId id="288" r:id="rId21"/>
    <p:sldId id="289" r:id="rId22"/>
    <p:sldId id="262" r:id="rId23"/>
    <p:sldId id="290" r:id="rId24"/>
    <p:sldId id="302" r:id="rId25"/>
    <p:sldId id="291" r:id="rId26"/>
    <p:sldId id="27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594CD2-2E49-48EE-B4CA-71145BD1F130}" v="148" dt="2024-03-04T13:42:49.1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2" autoAdjust="0"/>
    <p:restoredTop sz="94660"/>
  </p:normalViewPr>
  <p:slideViewPr>
    <p:cSldViewPr snapToGrid="0">
      <p:cViewPr varScale="1">
        <p:scale>
          <a:sx n="86" d="100"/>
          <a:sy n="86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C86D71-B8B2-4F7E-A9D6-470293EABC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007AEA-0AA7-494F-B93E-E2DD31C24AF7}">
      <dgm:prSet/>
      <dgm:spPr/>
      <dgm:t>
        <a:bodyPr/>
        <a:lstStyle/>
        <a:p>
          <a:pPr algn="ctr"/>
          <a:r>
            <a:rPr lang="en-US" b="1" u="sng" dirty="0"/>
            <a:t>ABOUT THE SHOW</a:t>
          </a:r>
          <a:endParaRPr lang="en-US" dirty="0"/>
        </a:p>
      </dgm:t>
    </dgm:pt>
    <dgm:pt modelId="{103BF90A-365B-4F02-B036-9B124C7EF9EA}" type="parTrans" cxnId="{924D09FD-5D4B-411A-A645-4640DC68E23F}">
      <dgm:prSet/>
      <dgm:spPr/>
      <dgm:t>
        <a:bodyPr/>
        <a:lstStyle/>
        <a:p>
          <a:endParaRPr lang="en-US"/>
        </a:p>
      </dgm:t>
    </dgm:pt>
    <dgm:pt modelId="{11E614D8-38F1-4AE1-8886-A21E057FBF91}" type="sibTrans" cxnId="{924D09FD-5D4B-411A-A645-4640DC68E23F}">
      <dgm:prSet/>
      <dgm:spPr/>
      <dgm:t>
        <a:bodyPr/>
        <a:lstStyle/>
        <a:p>
          <a:endParaRPr lang="en-US"/>
        </a:p>
      </dgm:t>
    </dgm:pt>
    <dgm:pt modelId="{64F3A719-FDDC-42FF-B4B8-D5BCE8BA1C69}">
      <dgm:prSet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sz="1600" b="1" dirty="0">
              <a:solidFill>
                <a:schemeClr val="accent3">
                  <a:lumMod val="75000"/>
                </a:schemeClr>
              </a:solidFill>
            </a:rPr>
            <a:t>The first concert was held in 2004 and was a 1-night event.</a:t>
          </a:r>
        </a:p>
      </dgm:t>
    </dgm:pt>
    <dgm:pt modelId="{A0768DBA-B76E-4F54-B9A5-1D6F861EDD97}" type="parTrans" cxnId="{9FD955E5-EB45-4C01-8069-C456169B1DB8}">
      <dgm:prSet/>
      <dgm:spPr/>
      <dgm:t>
        <a:bodyPr/>
        <a:lstStyle/>
        <a:p>
          <a:endParaRPr lang="en-US"/>
        </a:p>
      </dgm:t>
    </dgm:pt>
    <dgm:pt modelId="{93D26D73-611C-491B-BBF3-00E8FE59844C}" type="sibTrans" cxnId="{9FD955E5-EB45-4C01-8069-C456169B1DB8}">
      <dgm:prSet/>
      <dgm:spPr/>
      <dgm:t>
        <a:bodyPr/>
        <a:lstStyle/>
        <a:p>
          <a:endParaRPr lang="en-US"/>
        </a:p>
      </dgm:t>
    </dgm:pt>
    <dgm:pt modelId="{4FA9ED69-1F7A-4E57-BBA3-88275F8FFB36}">
      <dgm:prSet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sz="1600" b="1" dirty="0">
              <a:solidFill>
                <a:schemeClr val="accent3">
                  <a:lumMod val="75000"/>
                </a:schemeClr>
              </a:solidFill>
            </a:rPr>
            <a:t>It began as a way for us, as educators, to show our students what could be achieved musically with hard work and practice.</a:t>
          </a:r>
        </a:p>
      </dgm:t>
    </dgm:pt>
    <dgm:pt modelId="{C27FEE1C-5E06-4513-982B-C98ACD6348D1}" type="parTrans" cxnId="{E5CA7F7E-91F8-4AA4-9F88-6F1A254F6550}">
      <dgm:prSet/>
      <dgm:spPr/>
      <dgm:t>
        <a:bodyPr/>
        <a:lstStyle/>
        <a:p>
          <a:endParaRPr lang="en-US"/>
        </a:p>
      </dgm:t>
    </dgm:pt>
    <dgm:pt modelId="{5CDC20B3-6B35-4D25-8460-0A3114BF399D}" type="sibTrans" cxnId="{E5CA7F7E-91F8-4AA4-9F88-6F1A254F6550}">
      <dgm:prSet/>
      <dgm:spPr/>
      <dgm:t>
        <a:bodyPr/>
        <a:lstStyle/>
        <a:p>
          <a:endParaRPr lang="en-US"/>
        </a:p>
      </dgm:t>
    </dgm:pt>
    <dgm:pt modelId="{C1C2DD1A-A6D2-431D-8084-74360345CF4F}">
      <dgm:prSet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sz="1600" b="1" dirty="0">
              <a:solidFill>
                <a:schemeClr val="accent3">
                  <a:lumMod val="75000"/>
                </a:schemeClr>
              </a:solidFill>
            </a:rPr>
            <a:t>We decided that attaching a charity to the event would draw more community members.  The Save The Music Foundation was a natural fit.</a:t>
          </a:r>
        </a:p>
      </dgm:t>
    </dgm:pt>
    <dgm:pt modelId="{27C1FE06-A8B5-4846-9DD2-F8BEA1D6BAD1}" type="parTrans" cxnId="{BE0B1CD2-F038-4884-98C8-ADC6E84BC092}">
      <dgm:prSet/>
      <dgm:spPr/>
      <dgm:t>
        <a:bodyPr/>
        <a:lstStyle/>
        <a:p>
          <a:endParaRPr lang="en-US"/>
        </a:p>
      </dgm:t>
    </dgm:pt>
    <dgm:pt modelId="{C7FA41F5-04F7-4816-BC29-96D96420D333}" type="sibTrans" cxnId="{BE0B1CD2-F038-4884-98C8-ADC6E84BC092}">
      <dgm:prSet/>
      <dgm:spPr/>
      <dgm:t>
        <a:bodyPr/>
        <a:lstStyle/>
        <a:p>
          <a:endParaRPr lang="en-US"/>
        </a:p>
      </dgm:t>
    </dgm:pt>
    <dgm:pt modelId="{A119D550-468F-4AD1-8E4D-1AE9010CA3EC}">
      <dgm:prSet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sz="1600" b="1" dirty="0">
              <a:solidFill>
                <a:schemeClr val="accent3">
                  <a:lumMod val="75000"/>
                </a:schemeClr>
              </a:solidFill>
            </a:rPr>
            <a:t>The show has grown to become a 2-day/3-concert event that sells out the Holicong auditorium for every show.</a:t>
          </a:r>
        </a:p>
      </dgm:t>
    </dgm:pt>
    <dgm:pt modelId="{CA4C00BC-C1B3-4003-ACE0-A62FE8A607C8}" type="parTrans" cxnId="{18AE4AE8-5FE4-4B81-A0A3-CEB0C916F3F1}">
      <dgm:prSet/>
      <dgm:spPr/>
      <dgm:t>
        <a:bodyPr/>
        <a:lstStyle/>
        <a:p>
          <a:endParaRPr lang="en-US"/>
        </a:p>
      </dgm:t>
    </dgm:pt>
    <dgm:pt modelId="{90C618B0-A483-4949-B2B1-F77BF5FCDC41}" type="sibTrans" cxnId="{18AE4AE8-5FE4-4B81-A0A3-CEB0C916F3F1}">
      <dgm:prSet/>
      <dgm:spPr/>
      <dgm:t>
        <a:bodyPr/>
        <a:lstStyle/>
        <a:p>
          <a:endParaRPr lang="en-US"/>
        </a:p>
      </dgm:t>
    </dgm:pt>
    <dgm:pt modelId="{55D3EC6B-4229-47FB-B130-42B024EB7ACD}">
      <dgm:prSet/>
      <dgm:spPr/>
      <dgm:t>
        <a:bodyPr/>
        <a:lstStyle/>
        <a:p>
          <a:pPr>
            <a:buFont typeface="Wingdings" panose="05000000000000000000" pitchFamily="2" charset="2"/>
            <a:buChar char="ü"/>
          </a:pPr>
          <a:endParaRPr lang="en-US" sz="1500" dirty="0"/>
        </a:p>
      </dgm:t>
    </dgm:pt>
    <dgm:pt modelId="{8413CCBE-A39F-4DA9-9320-DE9E52D46C0A}" type="parTrans" cxnId="{3F4E699A-F255-4A88-89A1-BAD37814B860}">
      <dgm:prSet/>
      <dgm:spPr/>
      <dgm:t>
        <a:bodyPr/>
        <a:lstStyle/>
        <a:p>
          <a:endParaRPr lang="en-US"/>
        </a:p>
      </dgm:t>
    </dgm:pt>
    <dgm:pt modelId="{67C30BAC-92CB-4A0A-929B-A3D15674F541}" type="sibTrans" cxnId="{3F4E699A-F255-4A88-89A1-BAD37814B860}">
      <dgm:prSet/>
      <dgm:spPr/>
      <dgm:t>
        <a:bodyPr/>
        <a:lstStyle/>
        <a:p>
          <a:endParaRPr lang="en-US"/>
        </a:p>
      </dgm:t>
    </dgm:pt>
    <dgm:pt modelId="{C2A28C82-AA77-4E5F-9AE2-36ECE6EC4FAC}" type="pres">
      <dgm:prSet presAssocID="{8BC86D71-B8B2-4F7E-A9D6-470293EABC1A}" presName="linear" presStyleCnt="0">
        <dgm:presLayoutVars>
          <dgm:animLvl val="lvl"/>
          <dgm:resizeHandles val="exact"/>
        </dgm:presLayoutVars>
      </dgm:prSet>
      <dgm:spPr/>
    </dgm:pt>
    <dgm:pt modelId="{88600BA1-01C4-4BE1-B47A-09850788ADA7}" type="pres">
      <dgm:prSet presAssocID="{AC007AEA-0AA7-494F-B93E-E2DD31C24AF7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894DB32C-C6F4-488C-A647-B9A40CC0C065}" type="pres">
      <dgm:prSet presAssocID="{AC007AEA-0AA7-494F-B93E-E2DD31C24AF7}" presName="childText" presStyleLbl="revTx" presStyleIdx="0" presStyleCnt="1" custScaleY="104552">
        <dgm:presLayoutVars>
          <dgm:bulletEnabled val="1"/>
        </dgm:presLayoutVars>
      </dgm:prSet>
      <dgm:spPr/>
    </dgm:pt>
  </dgm:ptLst>
  <dgm:cxnLst>
    <dgm:cxn modelId="{7960DD37-B4A4-4947-BB6E-74F7ACAE5095}" type="presOf" srcId="{A119D550-468F-4AD1-8E4D-1AE9010CA3EC}" destId="{894DB32C-C6F4-488C-A647-B9A40CC0C065}" srcOrd="0" destOrd="4" presId="urn:microsoft.com/office/officeart/2005/8/layout/vList2"/>
    <dgm:cxn modelId="{2D44473A-C083-4FD2-AFB5-AD4D8CDA59A4}" type="presOf" srcId="{64F3A719-FDDC-42FF-B4B8-D5BCE8BA1C69}" destId="{894DB32C-C6F4-488C-A647-B9A40CC0C065}" srcOrd="0" destOrd="1" presId="urn:microsoft.com/office/officeart/2005/8/layout/vList2"/>
    <dgm:cxn modelId="{F438893D-1706-446D-95BC-65834E48689F}" type="presOf" srcId="{55D3EC6B-4229-47FB-B130-42B024EB7ACD}" destId="{894DB32C-C6F4-488C-A647-B9A40CC0C065}" srcOrd="0" destOrd="0" presId="urn:microsoft.com/office/officeart/2005/8/layout/vList2"/>
    <dgm:cxn modelId="{E5CA7F7E-91F8-4AA4-9F88-6F1A254F6550}" srcId="{AC007AEA-0AA7-494F-B93E-E2DD31C24AF7}" destId="{4FA9ED69-1F7A-4E57-BBA3-88275F8FFB36}" srcOrd="2" destOrd="0" parTransId="{C27FEE1C-5E06-4513-982B-C98ACD6348D1}" sibTransId="{5CDC20B3-6B35-4D25-8460-0A3114BF399D}"/>
    <dgm:cxn modelId="{3F4E699A-F255-4A88-89A1-BAD37814B860}" srcId="{AC007AEA-0AA7-494F-B93E-E2DD31C24AF7}" destId="{55D3EC6B-4229-47FB-B130-42B024EB7ACD}" srcOrd="0" destOrd="0" parTransId="{8413CCBE-A39F-4DA9-9320-DE9E52D46C0A}" sibTransId="{67C30BAC-92CB-4A0A-929B-A3D15674F541}"/>
    <dgm:cxn modelId="{4D0EA0AF-BB5B-4AF4-A834-222F10F2D3C5}" type="presOf" srcId="{8BC86D71-B8B2-4F7E-A9D6-470293EABC1A}" destId="{C2A28C82-AA77-4E5F-9AE2-36ECE6EC4FAC}" srcOrd="0" destOrd="0" presId="urn:microsoft.com/office/officeart/2005/8/layout/vList2"/>
    <dgm:cxn modelId="{7AD237B3-4974-4A48-918F-37948FE43900}" type="presOf" srcId="{C1C2DD1A-A6D2-431D-8084-74360345CF4F}" destId="{894DB32C-C6F4-488C-A647-B9A40CC0C065}" srcOrd="0" destOrd="3" presId="urn:microsoft.com/office/officeart/2005/8/layout/vList2"/>
    <dgm:cxn modelId="{BE0B1CD2-F038-4884-98C8-ADC6E84BC092}" srcId="{AC007AEA-0AA7-494F-B93E-E2DD31C24AF7}" destId="{C1C2DD1A-A6D2-431D-8084-74360345CF4F}" srcOrd="3" destOrd="0" parTransId="{27C1FE06-A8B5-4846-9DD2-F8BEA1D6BAD1}" sibTransId="{C7FA41F5-04F7-4816-BC29-96D96420D333}"/>
    <dgm:cxn modelId="{9FD955E5-EB45-4C01-8069-C456169B1DB8}" srcId="{AC007AEA-0AA7-494F-B93E-E2DD31C24AF7}" destId="{64F3A719-FDDC-42FF-B4B8-D5BCE8BA1C69}" srcOrd="1" destOrd="0" parTransId="{A0768DBA-B76E-4F54-B9A5-1D6F861EDD97}" sibTransId="{93D26D73-611C-491B-BBF3-00E8FE59844C}"/>
    <dgm:cxn modelId="{18AE4AE8-5FE4-4B81-A0A3-CEB0C916F3F1}" srcId="{AC007AEA-0AA7-494F-B93E-E2DD31C24AF7}" destId="{A119D550-468F-4AD1-8E4D-1AE9010CA3EC}" srcOrd="4" destOrd="0" parTransId="{CA4C00BC-C1B3-4003-ACE0-A62FE8A607C8}" sibTransId="{90C618B0-A483-4949-B2B1-F77BF5FCDC41}"/>
    <dgm:cxn modelId="{508AD0EE-8647-4DBD-BDC7-D32AC3B1875E}" type="presOf" srcId="{AC007AEA-0AA7-494F-B93E-E2DD31C24AF7}" destId="{88600BA1-01C4-4BE1-B47A-09850788ADA7}" srcOrd="0" destOrd="0" presId="urn:microsoft.com/office/officeart/2005/8/layout/vList2"/>
    <dgm:cxn modelId="{CB4B7AF0-87A3-42A2-968E-80C628AF7A2C}" type="presOf" srcId="{4FA9ED69-1F7A-4E57-BBA3-88275F8FFB36}" destId="{894DB32C-C6F4-488C-A647-B9A40CC0C065}" srcOrd="0" destOrd="2" presId="urn:microsoft.com/office/officeart/2005/8/layout/vList2"/>
    <dgm:cxn modelId="{924D09FD-5D4B-411A-A645-4640DC68E23F}" srcId="{8BC86D71-B8B2-4F7E-A9D6-470293EABC1A}" destId="{AC007AEA-0AA7-494F-B93E-E2DD31C24AF7}" srcOrd="0" destOrd="0" parTransId="{103BF90A-365B-4F02-B036-9B124C7EF9EA}" sibTransId="{11E614D8-38F1-4AE1-8886-A21E057FBF91}"/>
    <dgm:cxn modelId="{CB099774-EF90-47BA-A723-0E42FC576247}" type="presParOf" srcId="{C2A28C82-AA77-4E5F-9AE2-36ECE6EC4FAC}" destId="{88600BA1-01C4-4BE1-B47A-09850788ADA7}" srcOrd="0" destOrd="0" presId="urn:microsoft.com/office/officeart/2005/8/layout/vList2"/>
    <dgm:cxn modelId="{72869633-BA65-4F81-9755-11EDD768ADD0}" type="presParOf" srcId="{C2A28C82-AA77-4E5F-9AE2-36ECE6EC4FAC}" destId="{894DB32C-C6F4-488C-A647-B9A40CC0C065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600BA1-01C4-4BE1-B47A-09850788ADA7}">
      <dsp:nvSpPr>
        <dsp:cNvPr id="0" name=""/>
        <dsp:cNvSpPr/>
      </dsp:nvSpPr>
      <dsp:spPr>
        <a:xfrm>
          <a:off x="0" y="12589"/>
          <a:ext cx="5334000" cy="839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u="sng" kern="1200" dirty="0"/>
            <a:t>ABOUT THE SHOW</a:t>
          </a:r>
          <a:endParaRPr lang="en-US" sz="3500" kern="1200" dirty="0"/>
        </a:p>
      </dsp:txBody>
      <dsp:txXfrm>
        <a:off x="40980" y="53569"/>
        <a:ext cx="5252040" cy="757514"/>
      </dsp:txXfrm>
    </dsp:sp>
    <dsp:sp modelId="{894DB32C-C6F4-488C-A647-B9A40CC0C065}">
      <dsp:nvSpPr>
        <dsp:cNvPr id="0" name=""/>
        <dsp:cNvSpPr/>
      </dsp:nvSpPr>
      <dsp:spPr>
        <a:xfrm>
          <a:off x="0" y="852064"/>
          <a:ext cx="5334000" cy="3105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355" tIns="20320" rIns="113792" bIns="2032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ü"/>
          </a:pPr>
          <a:endParaRPr lang="en-US" sz="15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ü"/>
          </a:pPr>
          <a:r>
            <a:rPr lang="en-US" sz="1600" b="1" kern="1200" dirty="0">
              <a:solidFill>
                <a:schemeClr val="accent3">
                  <a:lumMod val="75000"/>
                </a:schemeClr>
              </a:solidFill>
            </a:rPr>
            <a:t>The first concert was held in 2004 and was a 1-night event.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ü"/>
          </a:pPr>
          <a:r>
            <a:rPr lang="en-US" sz="1600" b="1" kern="1200" dirty="0">
              <a:solidFill>
                <a:schemeClr val="accent3">
                  <a:lumMod val="75000"/>
                </a:schemeClr>
              </a:solidFill>
            </a:rPr>
            <a:t>It began as a way for us, as educators, to show our students what could be achieved musically with hard work and practice.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ü"/>
          </a:pPr>
          <a:r>
            <a:rPr lang="en-US" sz="1600" b="1" kern="1200" dirty="0">
              <a:solidFill>
                <a:schemeClr val="accent3">
                  <a:lumMod val="75000"/>
                </a:schemeClr>
              </a:solidFill>
            </a:rPr>
            <a:t>We decided that attaching a charity to the event would draw more community members.  The Save The Music Foundation was a natural fit.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ü"/>
          </a:pPr>
          <a:r>
            <a:rPr lang="en-US" sz="1600" b="1" kern="1200" dirty="0">
              <a:solidFill>
                <a:schemeClr val="accent3">
                  <a:lumMod val="75000"/>
                </a:schemeClr>
              </a:solidFill>
            </a:rPr>
            <a:t>The show has grown to become a 2-day/3-concert event that sells out the Holicong auditorium for every show.</a:t>
          </a:r>
        </a:p>
      </dsp:txBody>
      <dsp:txXfrm>
        <a:off x="0" y="852064"/>
        <a:ext cx="5334000" cy="31056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194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362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066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619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767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052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648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65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8196A9-689D-4410-BFC0-7ACB19755A0C}"/>
              </a:ext>
            </a:extLst>
          </p:cNvPr>
          <p:cNvSpPr/>
          <p:nvPr userDrawn="1"/>
        </p:nvSpPr>
        <p:spPr>
          <a:xfrm>
            <a:off x="0" y="0"/>
            <a:ext cx="12192000" cy="4416552"/>
          </a:xfrm>
          <a:prstGeom prst="rect">
            <a:avLst/>
          </a:prstGeom>
          <a:blipFill>
            <a:blip r:embed="rId2"/>
            <a:srcRect/>
            <a:stretch>
              <a:fillRect l="-842" r="-8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9BFEAD-57CF-438A-8084-C5AC7F47E5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462986"/>
            <a:ext cx="9144000" cy="178609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7A3CB-B083-4E49-9123-A5E47559D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4102C-4609-416C-A808-0FFE0051D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BCC5D-6F2C-472F-BD4C-4096793D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E854BB-FA44-4CAB-85DF-F5C412560348}"/>
              </a:ext>
            </a:extLst>
          </p:cNvPr>
          <p:cNvSpPr/>
          <p:nvPr userDrawn="1"/>
        </p:nvSpPr>
        <p:spPr>
          <a:xfrm>
            <a:off x="0" y="4416552"/>
            <a:ext cx="12192000" cy="244144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9BFFF1-5465-4317-B9DB-C23A5B1D7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34696"/>
            <a:ext cx="9144000" cy="45979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+mn-lt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A313B4B-5B98-4B33-885A-DF7669E72D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5336" y="117298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76B4374-8F24-43DE-860D-E5C6EA850AB4}"/>
              </a:ext>
            </a:extLst>
          </p:cNvPr>
          <p:cNvGrpSpPr/>
          <p:nvPr userDrawn="1"/>
        </p:nvGrpSpPr>
        <p:grpSpPr>
          <a:xfrm>
            <a:off x="3619265" y="2253996"/>
            <a:ext cx="4953471" cy="100584"/>
            <a:chOff x="3631692" y="2253996"/>
            <a:chExt cx="4953471" cy="1005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85C7755-9394-4129-AB48-1AC32DA80C75}"/>
                </a:ext>
              </a:extLst>
            </p:cNvPr>
            <p:cNvSpPr/>
            <p:nvPr userDrawn="1"/>
          </p:nvSpPr>
          <p:spPr>
            <a:xfrm>
              <a:off x="3631692" y="2253996"/>
              <a:ext cx="100584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4C71ABE-575A-48CF-82B1-EDE8535F3993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828032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3C1EA63-78B2-4715-B4DC-63D98AC7F354}"/>
                </a:ext>
              </a:extLst>
            </p:cNvPr>
            <p:cNvSpPr/>
            <p:nvPr userDrawn="1"/>
          </p:nvSpPr>
          <p:spPr>
            <a:xfrm>
              <a:off x="8484579" y="2253996"/>
              <a:ext cx="100584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BB74A1-0BEA-4AD8-8138-0641A45D8B40}"/>
              </a:ext>
            </a:extLst>
          </p:cNvPr>
          <p:cNvGrpSpPr/>
          <p:nvPr userDrawn="1"/>
        </p:nvGrpSpPr>
        <p:grpSpPr>
          <a:xfrm>
            <a:off x="4652581" y="5305363"/>
            <a:ext cx="2886839" cy="100584"/>
            <a:chOff x="3631690" y="2253996"/>
            <a:chExt cx="5028467" cy="10058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3D0026E-5270-4C52-A1AF-5631E8192DCD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6085D92-5F70-4097-A2FF-C15B13788D08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828032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E68EB6C-48D0-4EBF-8541-926D16790F52}"/>
                </a:ext>
              </a:extLst>
            </p:cNvPr>
            <p:cNvSpPr/>
            <p:nvPr userDrawn="1"/>
          </p:nvSpPr>
          <p:spPr>
            <a:xfrm>
              <a:off x="8484578" y="2253996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425655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799DC18-D353-427C-B849-0204F13D9B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83300" cy="6858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015858-8549-49EA-BB83-070E0D9D4890}"/>
              </a:ext>
            </a:extLst>
          </p:cNvPr>
          <p:cNvSpPr/>
          <p:nvPr userDrawn="1"/>
        </p:nvSpPr>
        <p:spPr>
          <a:xfrm>
            <a:off x="6083808" y="0"/>
            <a:ext cx="6108192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6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6FBAC-B8FD-4768-B682-E0B93BA33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9768" y="2133599"/>
            <a:ext cx="4618957" cy="2492461"/>
          </a:xfrm>
        </p:spPr>
        <p:txBody>
          <a:bodyPr lIns="0" tIns="0" rIns="0" bIns="0" anchor="b" anchorCtr="0">
            <a:noAutofit/>
          </a:bodyPr>
          <a:lstStyle>
            <a:lvl1pPr>
              <a:defRPr sz="6000"/>
            </a:lvl1pPr>
          </a:lstStyle>
          <a:p>
            <a:r>
              <a:rPr lang="en-US" noProof="0"/>
              <a:t>PITCH</a:t>
            </a:r>
            <a:br>
              <a:rPr lang="en-US" noProof="0"/>
            </a:br>
            <a:r>
              <a:rPr lang="en-US" noProof="0"/>
              <a:t>DECK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2534F-03A6-408A-9BF1-303D0A44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4E181-0C50-4F43-A5A7-6FDD1500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749CC-EB55-4FEF-AA4C-9A9C6E2A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3E26A6-6962-4A35-AA86-805537D45296}"/>
              </a:ext>
            </a:extLst>
          </p:cNvPr>
          <p:cNvGrpSpPr/>
          <p:nvPr userDrawn="1"/>
        </p:nvGrpSpPr>
        <p:grpSpPr>
          <a:xfrm>
            <a:off x="6769768" y="1947412"/>
            <a:ext cx="2520148" cy="102440"/>
            <a:chOff x="3631690" y="2252140"/>
            <a:chExt cx="4389743" cy="10244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81504C4-12AC-4251-8E47-0089784BDB9B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92040D0-01C2-4643-8F84-3B8F334E545C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201365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ED601E9-2BFC-460B-A2A8-69A787A4988E}"/>
                </a:ext>
              </a:extLst>
            </p:cNvPr>
            <p:cNvSpPr/>
            <p:nvPr userDrawn="1"/>
          </p:nvSpPr>
          <p:spPr>
            <a:xfrm>
              <a:off x="7845854" y="2252140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49A8A6-FEDB-4D20-B581-A84DB8EFE977}"/>
              </a:ext>
            </a:extLst>
          </p:cNvPr>
          <p:cNvGrpSpPr/>
          <p:nvPr userDrawn="1"/>
        </p:nvGrpSpPr>
        <p:grpSpPr>
          <a:xfrm>
            <a:off x="6769768" y="4654084"/>
            <a:ext cx="2520148" cy="100584"/>
            <a:chOff x="3631690" y="2253996"/>
            <a:chExt cx="4389742" cy="1005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2F65998-5EC3-446A-8307-1CF81A348CE3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CC5D776-F60A-4A0C-AA7C-EFACDA2CEA88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201364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EAFE309-55C5-409C-92ED-748307C74318}"/>
                </a:ext>
              </a:extLst>
            </p:cNvPr>
            <p:cNvSpPr/>
            <p:nvPr userDrawn="1"/>
          </p:nvSpPr>
          <p:spPr>
            <a:xfrm>
              <a:off x="7845853" y="2253996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B77B20B-76F5-4912-803D-5709F730D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9767" y="4889444"/>
            <a:ext cx="4618957" cy="590626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+mn-lt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293BA4F-7776-4C41-BE4F-7247935D5C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06368" y="307960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46073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54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2091023"/>
            <a:ext cx="5021940" cy="804338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3244567"/>
            <a:ext cx="4205904" cy="56908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2993948"/>
            <a:ext cx="3434400" cy="100800"/>
            <a:chOff x="0" y="3240138"/>
            <a:chExt cx="3434400" cy="1008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85A4134-866D-4143-AC1E-8A2FFDB49855}"/>
                </a:ext>
              </a:extLst>
            </p:cNvPr>
            <p:cNvCxnSpPr/>
            <p:nvPr userDrawn="1"/>
          </p:nvCxnSpPr>
          <p:spPr>
            <a:xfrm>
              <a:off x="0" y="3290538"/>
              <a:ext cx="3384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3333600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B522941-5C7D-4701-9AD7-BB4C11C6EBC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5720" y="3869349"/>
            <a:ext cx="4215201" cy="132833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DE71F7A0-F439-470D-A1B8-556C960D11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3003" y="2490534"/>
            <a:ext cx="6083300" cy="25877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28191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4591" y="1090118"/>
            <a:ext cx="4494133" cy="804338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94591" y="2243662"/>
            <a:ext cx="4473108" cy="56908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6924675" y="1993043"/>
            <a:ext cx="5267325" cy="100800"/>
            <a:chOff x="0" y="3240138"/>
            <a:chExt cx="3434400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/>
            <p:nvPr userDrawn="1"/>
          </p:nvCxnSpPr>
          <p:spPr>
            <a:xfrm>
              <a:off x="0" y="3290538"/>
              <a:ext cx="3384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368676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E12A846-0DFC-435B-BAE9-D90C353E03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894591" y="2868443"/>
            <a:ext cx="4482996" cy="2432603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F0861AA2-8248-462C-B6D8-FFD829F41E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54411" y="1472184"/>
            <a:ext cx="3246204" cy="5385816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596055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ayout 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2219359"/>
            <a:ext cx="5021940" cy="804338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3122284"/>
            <a:ext cx="3434400" cy="100800"/>
            <a:chOff x="0" y="3240138"/>
            <a:chExt cx="3434400" cy="1008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85A4134-866D-4143-AC1E-8A2FFDB49855}"/>
                </a:ext>
              </a:extLst>
            </p:cNvPr>
            <p:cNvCxnSpPr/>
            <p:nvPr userDrawn="1"/>
          </p:nvCxnSpPr>
          <p:spPr>
            <a:xfrm>
              <a:off x="0" y="3290538"/>
              <a:ext cx="3384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3333600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C9D5785-B116-4BE7-AC26-5CD6481FFA6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5720" y="3392200"/>
            <a:ext cx="5009495" cy="2210173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278C2B8F-0B29-449C-AFFD-42BB56FA15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8356" y="-20834"/>
            <a:ext cx="5245444" cy="5385816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18199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317" y="707529"/>
            <a:ext cx="4494133" cy="569086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00317" y="1625821"/>
            <a:ext cx="4473108" cy="56908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6430402" y="1375202"/>
            <a:ext cx="5761598" cy="100800"/>
            <a:chOff x="-322276" y="3240138"/>
            <a:chExt cx="3756676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22276" y="3290538"/>
              <a:ext cx="3706276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368676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E12A846-0DFC-435B-BAE9-D90C353E03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920469" y="3291840"/>
            <a:ext cx="2670048" cy="64008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DA47E0-9B2C-45BF-A34A-E7069690AE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90460" y="3273552"/>
            <a:ext cx="640080" cy="65836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2ACDD32-C1AB-4359-B055-2F910492987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1850" y="3291840"/>
            <a:ext cx="1209357" cy="64008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7A796C4-1255-4B26-B034-EFB1284B77E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920469" y="4427608"/>
            <a:ext cx="2670048" cy="64008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7F406E84-6EA1-4D34-8016-6A41F065FF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090460" y="4409320"/>
            <a:ext cx="640080" cy="65836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965133B-076D-4FAD-8D2A-C24FE2619C8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31850" y="4427608"/>
            <a:ext cx="1209357" cy="64008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ABE6307-1A20-419D-A352-17FF0286600B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549426" y="3291840"/>
            <a:ext cx="2670048" cy="64008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D2C5C227-18EE-4D6A-AA31-30B8F7CD20A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719417" y="3273552"/>
            <a:ext cx="640080" cy="65836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ABEA821-83E0-4C10-98A8-5F29E246F74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460807" y="3291840"/>
            <a:ext cx="1209357" cy="64008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A1DC741-B44F-4275-A1D5-B8D26A3390B3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8549426" y="4427608"/>
            <a:ext cx="2670048" cy="64008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C550F6C4-BE33-415F-B0BC-B47EDC1BDAC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719417" y="4409320"/>
            <a:ext cx="640080" cy="65836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C0830D2-D692-4161-8ECB-338703C94351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460807" y="4427608"/>
            <a:ext cx="1209357" cy="64008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text</a:t>
            </a:r>
          </a:p>
        </p:txBody>
      </p:sp>
    </p:spTree>
    <p:extLst>
      <p:ext uri="{BB962C8B-B14F-4D97-AF65-F5344CB8AC3E}">
        <p14:creationId xmlns:p14="http://schemas.microsoft.com/office/powerpoint/2010/main" val="24271380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2091023"/>
            <a:ext cx="4464049" cy="804338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3244567"/>
            <a:ext cx="4443165" cy="56908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CF4ED1-C6C8-4C5C-8C14-4FF197588C03}"/>
              </a:ext>
            </a:extLst>
          </p:cNvPr>
          <p:cNvSpPr/>
          <p:nvPr userDrawn="1"/>
        </p:nvSpPr>
        <p:spPr>
          <a:xfrm>
            <a:off x="6192163" y="1435133"/>
            <a:ext cx="5175504" cy="4187952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1504" b="15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2993948"/>
            <a:ext cx="3434400" cy="100800"/>
            <a:chOff x="0" y="3240138"/>
            <a:chExt cx="3434400" cy="1008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85A4134-866D-4143-AC1E-8A2FFDB49855}"/>
                </a:ext>
              </a:extLst>
            </p:cNvPr>
            <p:cNvCxnSpPr/>
            <p:nvPr userDrawn="1"/>
          </p:nvCxnSpPr>
          <p:spPr>
            <a:xfrm>
              <a:off x="0" y="3290538"/>
              <a:ext cx="3384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3333600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B522941-5C7D-4701-9AD7-BB4C11C6EBC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5720" y="3869349"/>
            <a:ext cx="4452987" cy="1328330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B8B3AB3-C02D-418C-A9E2-AA65DE7835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62829" y="1673942"/>
            <a:ext cx="4853962" cy="3141406"/>
          </a:xfrm>
          <a:ln w="2540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82048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093DA11F-BC94-447C-B660-9C906BED01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682496"/>
            <a:ext cx="12191999" cy="349300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3976" y="696584"/>
            <a:ext cx="4464049" cy="569086"/>
          </a:xfrm>
        </p:spPr>
        <p:txBody>
          <a:bodyPr lIns="0" tIns="0" rIns="0" bIns="0" anchor="b">
            <a:normAutofit/>
          </a:bodyPr>
          <a:lstStyle>
            <a:lvl1pPr algn="ctr"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84860" y="1983086"/>
            <a:ext cx="4443165" cy="569085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78842051-6173-4CC2-8C4A-8AE31FE7BA54}"/>
              </a:ext>
            </a:extLst>
          </p:cNvPr>
          <p:cNvGrpSpPr/>
          <p:nvPr userDrawn="1"/>
        </p:nvGrpSpPr>
        <p:grpSpPr>
          <a:xfrm>
            <a:off x="5124396" y="1373283"/>
            <a:ext cx="1943208" cy="100800"/>
            <a:chOff x="3149478" y="1373283"/>
            <a:chExt cx="1943208" cy="1008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7317392-EF87-4050-8BBE-32F74B0CF15A}"/>
                </a:ext>
              </a:extLst>
            </p:cNvPr>
            <p:cNvGrpSpPr/>
            <p:nvPr userDrawn="1"/>
          </p:nvGrpSpPr>
          <p:grpSpPr>
            <a:xfrm>
              <a:off x="3149478" y="1373283"/>
              <a:ext cx="1943208" cy="100800"/>
              <a:chOff x="0" y="3237441"/>
              <a:chExt cx="1943208" cy="100800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85A4134-866D-4143-AC1E-8A2FFDB49855}"/>
                  </a:ext>
                </a:extLst>
              </p:cNvPr>
              <p:cNvCxnSpPr/>
              <p:nvPr userDrawn="1"/>
            </p:nvCxnSpPr>
            <p:spPr>
              <a:xfrm>
                <a:off x="0" y="3290538"/>
                <a:ext cx="1892808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BBC5D9C-B8FB-455B-9398-36DB21F2765E}"/>
                  </a:ext>
                </a:extLst>
              </p:cNvPr>
              <p:cNvSpPr/>
              <p:nvPr userDrawn="1"/>
            </p:nvSpPr>
            <p:spPr>
              <a:xfrm>
                <a:off x="1842408" y="3237441"/>
                <a:ext cx="100800" cy="100800"/>
              </a:xfrm>
              <a:prstGeom prst="ellipse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1C3636-C306-4492-8D46-194288459CAF}"/>
                </a:ext>
              </a:extLst>
            </p:cNvPr>
            <p:cNvSpPr/>
            <p:nvPr userDrawn="1"/>
          </p:nvSpPr>
          <p:spPr>
            <a:xfrm>
              <a:off x="3149478" y="1373283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2702886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263" y="707529"/>
            <a:ext cx="6310887" cy="569086"/>
          </a:xfrm>
        </p:spPr>
        <p:txBody>
          <a:bodyPr lIns="0" tIns="0" rIns="0" bIns="0" anchor="b">
            <a:normAutofit/>
          </a:bodyPr>
          <a:lstStyle>
            <a:lvl1pPr algn="r"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04263" y="1625821"/>
            <a:ext cx="6289862" cy="569085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7179281" y="1375202"/>
            <a:ext cx="5012719" cy="100800"/>
            <a:chOff x="304632" y="3240138"/>
            <a:chExt cx="3129768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4632" y="3290538"/>
              <a:ext cx="307937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368676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E12A846-0DFC-435B-BAE9-D90C353E03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226927" y="4271296"/>
            <a:ext cx="2944368" cy="1419822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2ACDD32-C1AB-4359-B055-2F910492987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226927" y="3858610"/>
            <a:ext cx="2944368" cy="328343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0092E26-7A96-4712-98A7-FFDA7C3D77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26927" y="2760518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17B484C-F876-40B2-89DE-FC7A9E54C835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4871314" y="4271296"/>
            <a:ext cx="2944368" cy="1419822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7A54608E-523B-47AC-B8A6-3E8FE9A1584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71314" y="2760518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9E02476-A734-4A74-BC42-F104B37C8C1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871314" y="3858610"/>
            <a:ext cx="2944368" cy="328343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E0D32F26-CEE2-4420-A43D-B008AE2D1DDC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8515702" y="4271296"/>
            <a:ext cx="2944368" cy="1419822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DBC2890A-FFF7-4606-A262-6D464BA5D99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15702" y="2760518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268E1254-8C59-4B9B-A775-45CA3D655514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515702" y="3858610"/>
            <a:ext cx="2944368" cy="328343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E47DC43-D8A0-4F17-B897-D8B07A6F1B47}"/>
              </a:ext>
            </a:extLst>
          </p:cNvPr>
          <p:cNvCxnSpPr/>
          <p:nvPr userDrawn="1"/>
        </p:nvCxnSpPr>
        <p:spPr>
          <a:xfrm>
            <a:off x="2205335" y="3256107"/>
            <a:ext cx="266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201F265-08ED-497A-BE5C-62220829348F}"/>
              </a:ext>
            </a:extLst>
          </p:cNvPr>
          <p:cNvCxnSpPr/>
          <p:nvPr userDrawn="1"/>
        </p:nvCxnSpPr>
        <p:spPr>
          <a:xfrm>
            <a:off x="5849839" y="3255785"/>
            <a:ext cx="266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9158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16" y="707529"/>
            <a:ext cx="7118056" cy="569086"/>
          </a:xfrm>
        </p:spPr>
        <p:txBody>
          <a:bodyPr lIns="0" tIns="0" rIns="0" bIns="0" anchor="b">
            <a:normAutofit/>
          </a:bodyPr>
          <a:lstStyle>
            <a:lvl1pPr algn="l"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92016" y="1625821"/>
            <a:ext cx="7096709" cy="978407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4314481" y="1375202"/>
            <a:ext cx="7877519" cy="100800"/>
            <a:chOff x="245550" y="3240138"/>
            <a:chExt cx="4015976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>
              <a:cxnSpLocks/>
              <a:endCxn id="13" idx="6"/>
            </p:cNvCxnSpPr>
            <p:nvPr userDrawn="1"/>
          </p:nvCxnSpPr>
          <p:spPr>
            <a:xfrm>
              <a:off x="245550" y="3290538"/>
              <a:ext cx="4015976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4210138" y="3240138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0092E26-7A96-4712-98A7-FFDA7C3D77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3723" y="3301941"/>
            <a:ext cx="3408243" cy="978408"/>
          </a:xfrm>
          <a:prstGeom prst="rect">
            <a:avLst/>
          </a:prstGeom>
          <a:ln w="6350"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$12,345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17B484C-F876-40B2-89DE-FC7A9E54C835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5716329" y="3394494"/>
            <a:ext cx="5678300" cy="9784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9E02476-A734-4A74-BC42-F104B37C8C1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292016" y="3394494"/>
            <a:ext cx="1399099" cy="978407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EA5D8D7D-F37C-49AD-98F0-641CE42B8A8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3723" y="4594663"/>
            <a:ext cx="3408243" cy="978408"/>
          </a:xfrm>
          <a:prstGeom prst="rect">
            <a:avLst/>
          </a:prstGeom>
          <a:ln w="6350"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$6,789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21FF93D-8384-4E22-8645-BDE6AB983488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5716329" y="4687216"/>
            <a:ext cx="5678300" cy="9784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A358F36-EA77-462E-9158-AFDF1D449A1A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292016" y="4687216"/>
            <a:ext cx="1399099" cy="978407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0778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with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3242645"/>
            <a:ext cx="4464049" cy="1177174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4872948"/>
            <a:ext cx="4443165" cy="882062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4581382"/>
            <a:ext cx="4370400" cy="100800"/>
            <a:chOff x="-1228304" y="3240138"/>
            <a:chExt cx="4370400" cy="1008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85A4134-866D-4143-AC1E-8A2FFDB498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28304" y="3290538"/>
              <a:ext cx="4320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3041296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B522941-5C7D-4701-9AD7-BB4C11C6EBC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533023" y="4551485"/>
            <a:ext cx="5855702" cy="1208079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ADC059E4-36DE-4100-8F15-85A9F37E84FE}"/>
              </a:ext>
            </a:extLst>
          </p:cNvPr>
          <p:cNvSpPr/>
          <p:nvPr userDrawn="1"/>
        </p:nvSpPr>
        <p:spPr>
          <a:xfrm>
            <a:off x="3616960" y="859665"/>
            <a:ext cx="2121408" cy="2121408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4E475F8-9B44-4A3E-9F99-CF0346C89B8E}"/>
              </a:ext>
            </a:extLst>
          </p:cNvPr>
          <p:cNvSpPr/>
          <p:nvPr userDrawn="1"/>
        </p:nvSpPr>
        <p:spPr>
          <a:xfrm>
            <a:off x="5522965" y="836613"/>
            <a:ext cx="2816352" cy="2816352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F5FAF95-28E9-4D03-884C-A89CBC8B61DC}"/>
              </a:ext>
            </a:extLst>
          </p:cNvPr>
          <p:cNvSpPr/>
          <p:nvPr userDrawn="1"/>
        </p:nvSpPr>
        <p:spPr>
          <a:xfrm>
            <a:off x="8123915" y="859665"/>
            <a:ext cx="3273552" cy="3273552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5F221D05-AC12-4B7C-A00B-E28F93E23D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51931" y="1382322"/>
            <a:ext cx="168109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$25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3904B01-A725-4CE3-9321-D42F3E296703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3927524" y="2363691"/>
            <a:ext cx="1519848" cy="617093"/>
          </a:xfrm>
        </p:spPr>
        <p:txBody>
          <a:bodyPr lIns="0" tIns="0" rIns="0" bIns="0" anchor="t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1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9CE08AF-782B-4514-BE33-D3AED71A7344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06132" y="1185842"/>
            <a:ext cx="1519848" cy="250619"/>
          </a:xfrm>
        </p:spPr>
        <p:txBody>
          <a:bodyPr lIns="0" tIns="0" rIns="0" bIns="0" anchor="t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800" b="0">
                <a:solidFill>
                  <a:schemeClr val="tx1"/>
                </a:solidFill>
                <a:latin typeface="+mn-lt"/>
                <a:cs typeface="Segoe UI Light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BILLION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614098B4-704D-42A8-B776-2C93C30C39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13495" y="1767897"/>
            <a:ext cx="168109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$50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E6465F4-0B4D-4B43-BE59-BC984FE8EF05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6189088" y="2753338"/>
            <a:ext cx="1519848" cy="617093"/>
          </a:xfrm>
        </p:spPr>
        <p:txBody>
          <a:bodyPr lIns="0" tIns="0" rIns="0" bIns="0" anchor="t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1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4DBC997E-F996-4F59-A610-3C8558F180C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6067696" y="1537655"/>
            <a:ext cx="1519848" cy="250619"/>
          </a:xfrm>
        </p:spPr>
        <p:txBody>
          <a:bodyPr lIns="0" tIns="0" rIns="0" bIns="0" anchor="t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800" b="0">
                <a:solidFill>
                  <a:schemeClr val="tx1"/>
                </a:solidFill>
                <a:latin typeface="+mn-lt"/>
                <a:cs typeface="Segoe UI Light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BILLION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D2098E46-8023-469E-86ED-39848BCA69B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14444" y="2049128"/>
            <a:ext cx="2010420" cy="978408"/>
          </a:xfrm>
          <a:prstGeom prst="rect">
            <a:avLst/>
          </a:prstGeom>
          <a:ln w="6350"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$100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93715D94-9DBE-476D-B2A4-208BC6D40C35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981735" y="3034569"/>
            <a:ext cx="1519848" cy="617093"/>
          </a:xfrm>
        </p:spPr>
        <p:txBody>
          <a:bodyPr lIns="0" tIns="0" rIns="0" bIns="0" anchor="t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1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C6E1A50B-8AFF-497B-8AEC-C61D95DC0685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9089050" y="1818886"/>
            <a:ext cx="1519848" cy="250619"/>
          </a:xfrm>
        </p:spPr>
        <p:txBody>
          <a:bodyPr lIns="0" tIns="0" rIns="0" bIns="0" anchor="t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800" b="0">
                <a:solidFill>
                  <a:schemeClr val="tx1"/>
                </a:solidFill>
                <a:latin typeface="+mn-lt"/>
                <a:cs typeface="Segoe UI Light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BILLION</a:t>
            </a:r>
          </a:p>
        </p:txBody>
      </p:sp>
    </p:spTree>
    <p:extLst>
      <p:ext uri="{BB962C8B-B14F-4D97-AF65-F5344CB8AC3E}">
        <p14:creationId xmlns:p14="http://schemas.microsoft.com/office/powerpoint/2010/main" val="4213758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707529"/>
            <a:ext cx="5314072" cy="569086"/>
          </a:xfrm>
        </p:spPr>
        <p:txBody>
          <a:bodyPr lIns="0" tIns="0" rIns="0" bIns="0" anchor="b">
            <a:normAutofit/>
          </a:bodyPr>
          <a:lstStyle>
            <a:lvl1pPr algn="l">
              <a:defRPr sz="3600"/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1625821"/>
            <a:ext cx="5292725" cy="978407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6096000" y="1383372"/>
            <a:ext cx="6096000" cy="100800"/>
            <a:chOff x="646015" y="3248308"/>
            <a:chExt cx="3107749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6015" y="3290538"/>
              <a:ext cx="3107749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702376" y="3248308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17B484C-F876-40B2-89DE-FC7A9E54C835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831851" y="3335524"/>
            <a:ext cx="4817836" cy="2248846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9E02476-A734-4A74-BC42-F104B37C8C1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31850" y="2905291"/>
            <a:ext cx="2915732" cy="360000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BD2EF23-562D-4049-92E3-48371C9E83A4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098826" y="3335524"/>
            <a:ext cx="5311245" cy="2248846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B2A0B34-417C-46AC-95C0-9B2A2FCC8BFC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098826" y="2905291"/>
            <a:ext cx="2915732" cy="360000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2368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882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105" y="707529"/>
            <a:ext cx="3704150" cy="569086"/>
          </a:xfrm>
        </p:spPr>
        <p:txBody>
          <a:bodyPr lIns="0" tIns="0" rIns="0" bIns="0" anchor="b">
            <a:normAutofit/>
          </a:bodyPr>
          <a:lstStyle>
            <a:lvl1pPr algn="l"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>
            <a:off x="-6" y="1374243"/>
            <a:ext cx="4319045" cy="100800"/>
            <a:chOff x="646012" y="3239179"/>
            <a:chExt cx="2201856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6012" y="3290538"/>
              <a:ext cx="2165636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2796480" y="3239179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Picture Placeholder 11" descr="Competitors logos quadrant">
            <a:extLst>
              <a:ext uri="{FF2B5EF4-FFF2-40B4-BE49-F238E27FC236}">
                <a16:creationId xmlns:a16="http://schemas.microsoft.com/office/drawing/2014/main" id="{58A093A6-410B-4E4B-BA54-D31E8313D9B1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928670" y="2872719"/>
            <a:ext cx="1772153" cy="77724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Competitor 2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2" name="Picture Placeholder 11" descr="Competitors logos quadrant">
            <a:extLst>
              <a:ext uri="{FF2B5EF4-FFF2-40B4-BE49-F238E27FC236}">
                <a16:creationId xmlns:a16="http://schemas.microsoft.com/office/drawing/2014/main" id="{C852F764-614E-4E0D-B231-E5EF9B5D3AFE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806105" y="2171148"/>
            <a:ext cx="1655064" cy="77724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Competitor 1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5" name="Picture Placeholder 11" descr="Competitors logos quadrant">
            <a:extLst>
              <a:ext uri="{FF2B5EF4-FFF2-40B4-BE49-F238E27FC236}">
                <a16:creationId xmlns:a16="http://schemas.microsoft.com/office/drawing/2014/main" id="{0349F007-C349-4EF3-A61F-86C43BEB547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2729582" y="4456262"/>
            <a:ext cx="1772153" cy="77724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Competitor 3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6" name="Picture Placeholder 11" descr="Competitors logos quadrant">
            <a:extLst>
              <a:ext uri="{FF2B5EF4-FFF2-40B4-BE49-F238E27FC236}">
                <a16:creationId xmlns:a16="http://schemas.microsoft.com/office/drawing/2014/main" id="{FEA8BDDC-623F-4C67-AD04-E7801B537019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829546" y="2770168"/>
            <a:ext cx="1772153" cy="77724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Competitor 4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7" name="Picture Placeholder 11" descr="Competitors logos quadrant">
            <a:extLst>
              <a:ext uri="{FF2B5EF4-FFF2-40B4-BE49-F238E27FC236}">
                <a16:creationId xmlns:a16="http://schemas.microsoft.com/office/drawing/2014/main" id="{28B0D00B-97E7-4133-B35A-AC2EF334CD2B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610067" y="4588832"/>
            <a:ext cx="1772153" cy="77724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Competitor 5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8" name="Picture Placeholder 11" descr="Competitors logos quadrant">
            <a:extLst>
              <a:ext uri="{FF2B5EF4-FFF2-40B4-BE49-F238E27FC236}">
                <a16:creationId xmlns:a16="http://schemas.microsoft.com/office/drawing/2014/main" id="{8D1A7417-EFAD-46F6-ADA5-117D4C7B1A9D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571158" y="4977452"/>
            <a:ext cx="1772153" cy="77724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Competitor 6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D4B80E14-BBC8-42CC-8777-FFF50D168A0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89869" y="3642757"/>
            <a:ext cx="2741612" cy="248888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noProof="0"/>
              <a:t>More expensive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95033551-3DD0-4EBE-8DFD-9335F8BA926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315481" y="5884080"/>
            <a:ext cx="2741612" cy="248888"/>
          </a:xfr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noProof="0"/>
              <a:t>Less convenient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CC507E62-D7F3-4E81-8DE2-5A7084588A3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315481" y="1343118"/>
            <a:ext cx="2741612" cy="248888"/>
          </a:xfr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noProof="0"/>
              <a:t>More convenient</a:t>
            </a:r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61EF622D-8E08-41C3-BEBA-2274C2AB487A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417999" y="1977257"/>
            <a:ext cx="1481328" cy="758952"/>
          </a:xfrm>
          <a:noFill/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690ADA54-0156-49A9-AEF7-A4972EEB15A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651686" y="3642757"/>
            <a:ext cx="2741612" cy="24888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noProof="0"/>
              <a:t>Less expensive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2193FB7-0142-40DD-9186-F3156B0AE4B0}"/>
              </a:ext>
            </a:extLst>
          </p:cNvPr>
          <p:cNvGrpSpPr/>
          <p:nvPr userDrawn="1"/>
        </p:nvGrpSpPr>
        <p:grpSpPr>
          <a:xfrm>
            <a:off x="6045600" y="1376748"/>
            <a:ext cx="100800" cy="5481252"/>
            <a:chOff x="6045600" y="1376748"/>
            <a:chExt cx="100800" cy="548125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CD1389D4-2EB7-40E2-B21B-4EE70FCA2236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3389377" y="4151376"/>
              <a:ext cx="541324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A48E795-AD00-4819-94E4-A5211D331715}"/>
                </a:ext>
              </a:extLst>
            </p:cNvPr>
            <p:cNvSpPr/>
            <p:nvPr userDrawn="1"/>
          </p:nvSpPr>
          <p:spPr>
            <a:xfrm>
              <a:off x="6045600" y="1376748"/>
              <a:ext cx="100800" cy="100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1BD97BD-35F4-4534-8B74-24D44A99BC58}"/>
              </a:ext>
            </a:extLst>
          </p:cNvPr>
          <p:cNvGrpSpPr/>
          <p:nvPr userDrawn="1"/>
        </p:nvGrpSpPr>
        <p:grpSpPr>
          <a:xfrm rot="5400000">
            <a:off x="5669857" y="-1673474"/>
            <a:ext cx="100800" cy="11440514"/>
            <a:chOff x="6045600" y="1329588"/>
            <a:chExt cx="100800" cy="11440514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8351F13-467F-49F8-8279-C5B29A51798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08032" y="7082102"/>
              <a:ext cx="1137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9AA12FA-7959-4581-B344-DF9E7B0AD37A}"/>
                </a:ext>
              </a:extLst>
            </p:cNvPr>
            <p:cNvSpPr/>
            <p:nvPr userDrawn="1"/>
          </p:nvSpPr>
          <p:spPr>
            <a:xfrm>
              <a:off x="6045600" y="1329588"/>
              <a:ext cx="100800" cy="100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6424969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ection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7" y="1512271"/>
            <a:ext cx="2828198" cy="1286838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1" y="3148315"/>
            <a:ext cx="2216876" cy="209813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2897696"/>
            <a:ext cx="3360726" cy="100800"/>
            <a:chOff x="0" y="3240138"/>
            <a:chExt cx="3360726" cy="1008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85A4134-866D-4143-AC1E-8A2FFDB49855}"/>
                </a:ext>
              </a:extLst>
            </p:cNvPr>
            <p:cNvCxnSpPr/>
            <p:nvPr userDrawn="1"/>
          </p:nvCxnSpPr>
          <p:spPr>
            <a:xfrm>
              <a:off x="0" y="3290538"/>
              <a:ext cx="3276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3259926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DA80730C-5AC9-41A0-ACC5-624F0652D68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75261" y="2631676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7200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515B23A8-23EB-4E6E-A24C-4154570D7DC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36251" y="2015540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3600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C12919ED-FD55-4081-BB4A-2B2FDA3BED1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397240" y="1239687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3600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6A6259C-432B-4405-9E82-995AF092FB7A}"/>
              </a:ext>
            </a:extLst>
          </p:cNvPr>
          <p:cNvCxnSpPr>
            <a:cxnSpLocks/>
          </p:cNvCxnSpPr>
          <p:nvPr userDrawn="1"/>
        </p:nvCxnSpPr>
        <p:spPr>
          <a:xfrm rot="16200000" flipV="1">
            <a:off x="4068065" y="1728891"/>
            <a:ext cx="1792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3BC485E-8BCE-479F-A7E9-7F9E193E6E96}"/>
              </a:ext>
            </a:extLst>
          </p:cNvPr>
          <p:cNvCxnSpPr>
            <a:cxnSpLocks/>
          </p:cNvCxnSpPr>
          <p:nvPr userDrawn="1"/>
        </p:nvCxnSpPr>
        <p:spPr>
          <a:xfrm>
            <a:off x="4964465" y="836613"/>
            <a:ext cx="592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5094BC6-BA16-4E05-868C-3AE971AF3DA4}"/>
              </a:ext>
            </a:extLst>
          </p:cNvPr>
          <p:cNvCxnSpPr>
            <a:cxnSpLocks/>
          </p:cNvCxnSpPr>
          <p:nvPr userDrawn="1"/>
        </p:nvCxnSpPr>
        <p:spPr>
          <a:xfrm rot="16200000" flipV="1">
            <a:off x="10688444" y="1030491"/>
            <a:ext cx="39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9130EC6-4A8D-447F-862E-E5A693E68C8C}"/>
              </a:ext>
            </a:extLst>
          </p:cNvPr>
          <p:cNvCxnSpPr>
            <a:cxnSpLocks/>
          </p:cNvCxnSpPr>
          <p:nvPr userDrawn="1"/>
        </p:nvCxnSpPr>
        <p:spPr>
          <a:xfrm flipV="1">
            <a:off x="7925455" y="837355"/>
            <a:ext cx="0" cy="11781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1B29C9C1-9494-4E8B-A0F3-611E947A19B3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3151266" y="4543170"/>
            <a:ext cx="2589369" cy="1280958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BB09D16-148A-45C2-B0B8-1495E8DC7D64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3151265" y="4246467"/>
            <a:ext cx="2415199" cy="236141"/>
          </a:xfrm>
        </p:spPr>
        <p:txBody>
          <a:bodyPr lIns="0" tIns="0" rIns="0" bIns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7814C7C-3597-4B16-A4AC-D81985C587BD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3151265" y="3883902"/>
            <a:ext cx="2415199" cy="360000"/>
          </a:xfrm>
        </p:spPr>
        <p:txBody>
          <a:bodyPr lIns="0" tIns="0" rIns="0" bIns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EFE2A8C5-F462-436C-B748-BBE5D58CB8B4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6048861" y="3849559"/>
            <a:ext cx="2589369" cy="1786953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586DAC0D-9859-40A1-8456-F0B43D96718B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6048860" y="3552857"/>
            <a:ext cx="2415199" cy="236141"/>
          </a:xfrm>
        </p:spPr>
        <p:txBody>
          <a:bodyPr lIns="0" tIns="0" rIns="0" bIns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37B983EE-F89D-4F09-8A9F-2347FA36421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048860" y="3190292"/>
            <a:ext cx="2415199" cy="360000"/>
          </a:xfrm>
        </p:spPr>
        <p:txBody>
          <a:bodyPr lIns="0" tIns="0" rIns="0" bIns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30DD128-A937-4A2F-B070-523A5BAAE260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975159" y="3147170"/>
            <a:ext cx="2589369" cy="2311934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5737B87C-E3C0-46B2-8B79-63EB60491503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8975158" y="2850467"/>
            <a:ext cx="2415199" cy="236141"/>
          </a:xfrm>
        </p:spPr>
        <p:txBody>
          <a:bodyPr lIns="0" tIns="0" rIns="0" bIns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22F76863-7DCD-4365-80F0-001D51F08779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8975158" y="2487902"/>
            <a:ext cx="2415199" cy="360000"/>
          </a:xfrm>
        </p:spPr>
        <p:txBody>
          <a:bodyPr lIns="0" tIns="0" rIns="0" bIns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41812492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Chart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707529"/>
            <a:ext cx="5314072" cy="569086"/>
          </a:xfrm>
        </p:spPr>
        <p:txBody>
          <a:bodyPr lIns="0" tIns="0" rIns="0" bIns="0" anchor="b">
            <a:normAutofit/>
          </a:bodyPr>
          <a:lstStyle>
            <a:lvl1pPr algn="l">
              <a:defRPr sz="3600"/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6096000" y="1383372"/>
            <a:ext cx="6096000" cy="100800"/>
            <a:chOff x="646015" y="3248308"/>
            <a:chExt cx="3107749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6015" y="3290538"/>
              <a:ext cx="3107749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702376" y="3248308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9E02476-A734-4A74-BC42-F104B37C8C1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31850" y="2031832"/>
            <a:ext cx="2915732" cy="360000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B2A0B34-417C-46AC-95C0-9B2A2FCC8BFC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096000" y="2031832"/>
            <a:ext cx="2915732" cy="360000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6F8EF-728B-45C1-87D8-4AD8FA8F3716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803275" y="2524125"/>
            <a:ext cx="4970463" cy="29352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395C5B4-6B03-4F70-96F8-3AE3A7817B52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096000" y="2524125"/>
            <a:ext cx="4970463" cy="29352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6739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6466" y="707529"/>
            <a:ext cx="2673606" cy="569086"/>
          </a:xfrm>
        </p:spPr>
        <p:txBody>
          <a:bodyPr lIns="0" tIns="0" rIns="0" bIns="0" anchor="b">
            <a:normAutofit/>
          </a:bodyPr>
          <a:lstStyle>
            <a:lvl1pPr algn="r">
              <a:defRPr sz="3600"/>
            </a:lvl1pPr>
          </a:lstStyle>
          <a:p>
            <a:r>
              <a:rPr lang="en-US" noProof="0"/>
              <a:t>TIMELINE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47803" y="1625821"/>
            <a:ext cx="2262267" cy="2021536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9186215" y="1375202"/>
            <a:ext cx="3005785" cy="100800"/>
            <a:chOff x="2729180" y="3240138"/>
            <a:chExt cx="1532346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29180" y="3290538"/>
              <a:ext cx="1504927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4210138" y="3240138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0092E26-7A96-4712-98A7-FFDA7C3D77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18284" y="685667"/>
            <a:ext cx="261621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17B484C-F876-40B2-89DE-FC7A9E54C835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5930241" y="1079309"/>
            <a:ext cx="2810591" cy="75886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9E02476-A734-4A74-BC42-F104B37C8C1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5930241" y="786637"/>
            <a:ext cx="2810591" cy="292671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D3A3AB-488E-4090-9FD5-E005D5A9ECF5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094269" y="3429000"/>
            <a:ext cx="685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BD6729DC-C5B3-485B-B5CD-F06FC3CAFD9A}"/>
              </a:ext>
            </a:extLst>
          </p:cNvPr>
          <p:cNvSpPr/>
          <p:nvPr userDrawn="1"/>
        </p:nvSpPr>
        <p:spPr>
          <a:xfrm>
            <a:off x="5372392" y="959827"/>
            <a:ext cx="301752" cy="301752"/>
          </a:xfrm>
          <a:prstGeom prst="ellipse">
            <a:avLst/>
          </a:prstGeom>
          <a:solidFill>
            <a:srgbClr val="0F17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4046DD7-8FB2-43D4-8E94-3D35DC3E2891}"/>
              </a:ext>
            </a:extLst>
          </p:cNvPr>
          <p:cNvSpPr/>
          <p:nvPr userDrawn="1"/>
        </p:nvSpPr>
        <p:spPr>
          <a:xfrm>
            <a:off x="5372392" y="5362327"/>
            <a:ext cx="301752" cy="301752"/>
          </a:xfrm>
          <a:prstGeom prst="ellipse">
            <a:avLst/>
          </a:prstGeom>
          <a:solidFill>
            <a:srgbClr val="0F17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320A73A-D3CB-4E04-B7E2-F3696B8ACDEA}"/>
              </a:ext>
            </a:extLst>
          </p:cNvPr>
          <p:cNvSpPr/>
          <p:nvPr userDrawn="1"/>
        </p:nvSpPr>
        <p:spPr>
          <a:xfrm>
            <a:off x="5372392" y="2427327"/>
            <a:ext cx="301752" cy="301752"/>
          </a:xfrm>
          <a:prstGeom prst="ellipse">
            <a:avLst/>
          </a:prstGeom>
          <a:solidFill>
            <a:srgbClr val="0F17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E2B01F0-78A8-41AE-95B8-811603402031}"/>
              </a:ext>
            </a:extLst>
          </p:cNvPr>
          <p:cNvSpPr/>
          <p:nvPr userDrawn="1"/>
        </p:nvSpPr>
        <p:spPr>
          <a:xfrm>
            <a:off x="5372392" y="3894827"/>
            <a:ext cx="301752" cy="301752"/>
          </a:xfrm>
          <a:prstGeom prst="ellipse">
            <a:avLst/>
          </a:prstGeom>
          <a:solidFill>
            <a:srgbClr val="0F17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A70E382B-B932-45B7-BD95-6D722A4A2480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5930241" y="2532448"/>
            <a:ext cx="2810591" cy="75886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2F096B52-06C2-46DF-BB33-70D931283F16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5930241" y="2239776"/>
            <a:ext cx="2810591" cy="292671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5D87FD43-95C9-4217-AD5F-FE02E28AD4CE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5930241" y="3985587"/>
            <a:ext cx="2810591" cy="75886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A6706CEB-523E-4248-9A66-5D139D8B0DE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5930241" y="3692915"/>
            <a:ext cx="2810591" cy="292671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ADC931C-F9B2-467E-A024-CB5BE74BAD85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5930241" y="5438727"/>
            <a:ext cx="2810591" cy="75886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0A301DE6-2E75-41F5-9314-B269815BA3F3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5930241" y="5146055"/>
            <a:ext cx="2810591" cy="292671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B9154606-4DE0-4DC7-830A-371423BE420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618284" y="2153566"/>
            <a:ext cx="261621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41" name="Text Placeholder 15">
            <a:extLst>
              <a:ext uri="{FF2B5EF4-FFF2-40B4-BE49-F238E27FC236}">
                <a16:creationId xmlns:a16="http://schemas.microsoft.com/office/drawing/2014/main" id="{5AC8C127-0F88-413C-B7BA-2ED0F81E7D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618284" y="3621465"/>
            <a:ext cx="261621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42" name="Text Placeholder 15">
            <a:extLst>
              <a:ext uri="{FF2B5EF4-FFF2-40B4-BE49-F238E27FC236}">
                <a16:creationId xmlns:a16="http://schemas.microsoft.com/office/drawing/2014/main" id="{63C5707A-6E08-4B58-A5FE-40063DB6548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618284" y="5089363"/>
            <a:ext cx="261621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8204839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2260000"/>
            <a:ext cx="3911599" cy="1177174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3890303"/>
            <a:ext cx="3275463" cy="882062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3598737"/>
            <a:ext cx="3764756" cy="100800"/>
            <a:chOff x="-1228304" y="3240138"/>
            <a:chExt cx="3764756" cy="1008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85A4134-866D-4143-AC1E-8A2FFDB498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28304" y="3290538"/>
              <a:ext cx="3672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2435652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3F646CE6-E75B-4112-896D-5A26E1F1520E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518150" y="860425"/>
            <a:ext cx="5870575" cy="4867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407852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7" y="1608523"/>
            <a:ext cx="2828198" cy="1286838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1" y="3244567"/>
            <a:ext cx="2828198" cy="209813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2993948"/>
            <a:ext cx="2258048" cy="100800"/>
            <a:chOff x="0" y="3240138"/>
            <a:chExt cx="2258048" cy="1008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85A4134-866D-4143-AC1E-8A2FFDB49855}"/>
                </a:ext>
              </a:extLst>
            </p:cNvPr>
            <p:cNvCxnSpPr/>
            <p:nvPr userDrawn="1"/>
          </p:nvCxnSpPr>
          <p:spPr>
            <a:xfrm>
              <a:off x="0" y="3290538"/>
              <a:ext cx="2160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2157248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1B29C9C1-9494-4E8B-A0F3-611E947A19B3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4128617" y="4355032"/>
            <a:ext cx="2066544" cy="128095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BB09D16-148A-45C2-B0B8-1495E8DC7D64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128616" y="4042831"/>
            <a:ext cx="2066544" cy="282991"/>
          </a:xfrm>
        </p:spPr>
        <p:txBody>
          <a:bodyPr lIns="0" tIns="0" rIns="0" bIns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7814C7C-3597-4B16-A4AC-D81985C587BD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128616" y="3428999"/>
            <a:ext cx="2066544" cy="615618"/>
          </a:xfrm>
        </p:spPr>
        <p:txBody>
          <a:bodyPr lIns="0" tIns="0" rIns="0" bIns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84A57B-147A-4287-AA6B-E508A9222F7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130072" y="1179843"/>
            <a:ext cx="2066544" cy="2066544"/>
          </a:xfrm>
          <a:prstGeom prst="ellipse">
            <a:avLst/>
          </a:prstGeom>
          <a:ln w="1270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Picture Placeholder 8">
            <a:extLst>
              <a:ext uri="{FF2B5EF4-FFF2-40B4-BE49-F238E27FC236}">
                <a16:creationId xmlns:a16="http://schemas.microsoft.com/office/drawing/2014/main" id="{9DBE0996-CEA3-41C3-A75A-84DC3C2B5194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28072" y="1179843"/>
            <a:ext cx="2066544" cy="2066544"/>
          </a:xfrm>
          <a:prstGeom prst="ellipse">
            <a:avLst/>
          </a:prstGeom>
          <a:ln w="1270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6" name="Picture Placeholder 8">
            <a:extLst>
              <a:ext uri="{FF2B5EF4-FFF2-40B4-BE49-F238E27FC236}">
                <a16:creationId xmlns:a16="http://schemas.microsoft.com/office/drawing/2014/main" id="{F7B28261-CB14-4E4E-AA66-A0239B3DD28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629072" y="1179843"/>
            <a:ext cx="2066544" cy="2066544"/>
          </a:xfrm>
          <a:prstGeom prst="ellipse">
            <a:avLst/>
          </a:prstGeom>
          <a:ln w="1270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BAA53E0C-9536-4177-A63F-0E2565EC53CD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9127048" y="4355032"/>
            <a:ext cx="2066400" cy="128095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7EF8E36-183B-420B-AF25-17CFA963987A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9127047" y="4042831"/>
            <a:ext cx="2066400" cy="282991"/>
          </a:xfrm>
        </p:spPr>
        <p:txBody>
          <a:bodyPr lIns="0" tIns="0" rIns="0" bIns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58DA6E86-8039-4690-AFE1-7CCF07B7CBAF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9127047" y="3428999"/>
            <a:ext cx="2066400" cy="615618"/>
          </a:xfrm>
        </p:spPr>
        <p:txBody>
          <a:bodyPr lIns="0" tIns="0" rIns="0" bIns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933214B9-0452-4C8B-AB10-922F3C3BCF01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6629217" y="4355032"/>
            <a:ext cx="2066400" cy="128095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A5C23113-D98B-48C7-A675-4FD5F50333F3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6629216" y="4042831"/>
            <a:ext cx="2066400" cy="282991"/>
          </a:xfrm>
        </p:spPr>
        <p:txBody>
          <a:bodyPr lIns="0" tIns="0" rIns="0" bIns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09781257-B563-41E0-B9E6-9C7330084BCC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6627903" y="3428999"/>
            <a:ext cx="2066400" cy="615618"/>
          </a:xfrm>
        </p:spPr>
        <p:txBody>
          <a:bodyPr lIns="0" tIns="0" rIns="0" bIns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A32EC27-ACD8-47C0-A3ED-E4ED58D88358}"/>
              </a:ext>
            </a:extLst>
          </p:cNvPr>
          <p:cNvCxnSpPr/>
          <p:nvPr userDrawn="1"/>
        </p:nvCxnSpPr>
        <p:spPr>
          <a:xfrm>
            <a:off x="6195160" y="2217849"/>
            <a:ext cx="43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9E8819A-135C-4A5C-9F6A-A3BE05AA294F}"/>
              </a:ext>
            </a:extLst>
          </p:cNvPr>
          <p:cNvCxnSpPr/>
          <p:nvPr userDrawn="1"/>
        </p:nvCxnSpPr>
        <p:spPr>
          <a:xfrm>
            <a:off x="8703909" y="2216687"/>
            <a:ext cx="43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993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Content Lay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263" y="707529"/>
            <a:ext cx="6310887" cy="569086"/>
          </a:xfrm>
        </p:spPr>
        <p:txBody>
          <a:bodyPr lIns="0" tIns="0" rIns="0" bIns="0" anchor="b">
            <a:normAutofit/>
          </a:bodyPr>
          <a:lstStyle>
            <a:lvl1pPr algn="r"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04263" y="1625821"/>
            <a:ext cx="6289862" cy="569085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7395281" y="1375202"/>
            <a:ext cx="4796719" cy="100800"/>
            <a:chOff x="439494" y="3240138"/>
            <a:chExt cx="2994906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9494" y="3290538"/>
              <a:ext cx="2944508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368676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E12A846-0DFC-435B-BAE9-D90C353E03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958968" y="3372939"/>
            <a:ext cx="2297722" cy="32834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2ACDD32-C1AB-4359-B055-2F910492987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958968" y="2960253"/>
            <a:ext cx="2297722" cy="328343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FF07C5-314A-4EA8-B78F-7A51C234D3A1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21841" y="2764036"/>
            <a:ext cx="1106424" cy="1106423"/>
          </a:xfrm>
          <a:prstGeom prst="ellips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691060D-E361-43B0-BFD7-43D7CC4E5CCD}"/>
              </a:ext>
            </a:extLst>
          </p:cNvPr>
          <p:cNvCxnSpPr>
            <a:cxnSpLocks/>
          </p:cNvCxnSpPr>
          <p:nvPr userDrawn="1"/>
        </p:nvCxnSpPr>
        <p:spPr>
          <a:xfrm>
            <a:off x="0" y="3288596"/>
            <a:ext cx="720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4A98AB01-9578-4430-96AD-F434AF0CDA20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1957127" y="4800796"/>
            <a:ext cx="2297722" cy="32834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EF9D60F2-A1FB-4A95-997B-A4F1723AC1EC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1957127" y="4388110"/>
            <a:ext cx="2297722" cy="328343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76A56D2A-42F0-40C5-96D7-B1AC33152A85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20000" y="4191893"/>
            <a:ext cx="1106424" cy="1106423"/>
          </a:xfrm>
          <a:prstGeom prst="ellips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F6D1C91-9136-4678-A712-92BE9B3902C4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11670" y="4028309"/>
            <a:ext cx="32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BACF15AB-FF8A-422B-840D-88503024E5D3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5708709" y="3372939"/>
            <a:ext cx="2297722" cy="32834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FC2028F-7DFE-412D-97DF-707D128D95E0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5708709" y="2960253"/>
            <a:ext cx="2297722" cy="328343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4349A4F0-1181-4A58-BFD4-4783CD130356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5704578" y="4800796"/>
            <a:ext cx="2297722" cy="32834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DC1D5D83-8D32-491F-87EB-9DA9360D4F2B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5704578" y="4388110"/>
            <a:ext cx="2297722" cy="328343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120723F-A42C-4B81-97FD-6F575E5C2584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9453870" y="3372939"/>
            <a:ext cx="2297722" cy="32834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27D068F1-398F-4D11-977C-080C8151C786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9453870" y="2960253"/>
            <a:ext cx="2297722" cy="328343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B795705E-C5CB-46CC-9E41-D2269E07BC15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9452029" y="4800796"/>
            <a:ext cx="2297722" cy="32834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80211A2B-0F3C-4DBE-AE01-069AE7FC3468}"/>
              </a:ext>
            </a:extLst>
          </p:cNvPr>
          <p:cNvSpPr>
            <a:spLocks noGrp="1"/>
          </p:cNvSpPr>
          <p:nvPr>
            <p:ph type="body" idx="47" hasCustomPrompt="1"/>
          </p:nvPr>
        </p:nvSpPr>
        <p:spPr>
          <a:xfrm>
            <a:off x="9452029" y="4388110"/>
            <a:ext cx="2297722" cy="328343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E5E9742-C670-47AB-AA69-AE65D7915B06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531847" y="5364000"/>
            <a:ext cx="298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58712DB-5183-45D8-9ABB-6E07956580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7274194" y="5363999"/>
            <a:ext cx="298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417A32F4-3459-4A31-A90E-AA771FD4D49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467451" y="4191893"/>
            <a:ext cx="1106424" cy="1106423"/>
          </a:xfrm>
          <a:prstGeom prst="ellipse">
            <a:avLst/>
          </a:prstGeom>
          <a:solidFill>
            <a:srgbClr val="0F1722"/>
          </a:solidFill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5" name="Picture Placeholder 2">
            <a:extLst>
              <a:ext uri="{FF2B5EF4-FFF2-40B4-BE49-F238E27FC236}">
                <a16:creationId xmlns:a16="http://schemas.microsoft.com/office/drawing/2014/main" id="{63549FA7-92E5-4DB1-92FA-15902DFD375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8214902" y="4191893"/>
            <a:ext cx="1106424" cy="1106423"/>
          </a:xfrm>
          <a:prstGeom prst="ellipse">
            <a:avLst/>
          </a:prstGeom>
          <a:solidFill>
            <a:srgbClr val="0F1722"/>
          </a:solidFill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0F62D330-6A30-4A65-89DA-EDFE4AAD343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469292" y="2764036"/>
            <a:ext cx="1106424" cy="1106423"/>
          </a:xfrm>
          <a:prstGeom prst="ellipse">
            <a:avLst/>
          </a:prstGeom>
          <a:solidFill>
            <a:srgbClr val="0F1722"/>
          </a:solidFill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2" name="Picture Placeholder 2">
            <a:extLst>
              <a:ext uri="{FF2B5EF4-FFF2-40B4-BE49-F238E27FC236}">
                <a16:creationId xmlns:a16="http://schemas.microsoft.com/office/drawing/2014/main" id="{A3FC286B-05E7-4E48-A7FD-197800349118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216743" y="2764036"/>
            <a:ext cx="1106424" cy="1106423"/>
          </a:xfrm>
          <a:prstGeom prst="ellipse">
            <a:avLst/>
          </a:prstGeom>
          <a:solidFill>
            <a:srgbClr val="0F1722"/>
          </a:solidFill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45582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1461974"/>
            <a:ext cx="4464049" cy="1177174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3092276"/>
            <a:ext cx="4443165" cy="10088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2811097"/>
            <a:ext cx="3149152" cy="100800"/>
            <a:chOff x="-1228304" y="3250524"/>
            <a:chExt cx="3149152" cy="1008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85A4134-866D-4143-AC1E-8A2FFDB498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28304" y="3290538"/>
              <a:ext cx="3096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1820048" y="3250524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A5180A6-7D2B-4341-A749-16387D907EEF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1262770" y="4138611"/>
            <a:ext cx="1283894" cy="349611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79DFBEE7-50AA-4F4F-8B5D-AD23ECAD9919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1262769" y="4499972"/>
            <a:ext cx="1285861" cy="246279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Category Title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306EAF0C-F17D-47D6-BAA1-16745F4F70D9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3193135" y="4138611"/>
            <a:ext cx="1283894" cy="349611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D091E31C-C1DC-4D72-8C9E-3B6BD91E72AF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3193134" y="4499972"/>
            <a:ext cx="1285861" cy="246279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Category Title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F62E753C-C8BE-457D-9B22-6A8227347A67}"/>
              </a:ext>
            </a:extLst>
          </p:cNvPr>
          <p:cNvSpPr>
            <a:spLocks noGrp="1"/>
          </p:cNvSpPr>
          <p:nvPr>
            <p:ph type="body" idx="47" hasCustomPrompt="1"/>
          </p:nvPr>
        </p:nvSpPr>
        <p:spPr>
          <a:xfrm>
            <a:off x="5123499" y="4142294"/>
            <a:ext cx="1283894" cy="349611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C1E8F6C-0BDD-4AFA-9E8D-5EF61AA59F50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5123498" y="4503655"/>
            <a:ext cx="1285861" cy="246279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Category Title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70C9772-55FF-4449-988F-6CDDE075E730}"/>
              </a:ext>
            </a:extLst>
          </p:cNvPr>
          <p:cNvSpPr>
            <a:spLocks noGrp="1"/>
          </p:cNvSpPr>
          <p:nvPr>
            <p:ph type="body" idx="49" hasCustomPrompt="1"/>
          </p:nvPr>
        </p:nvSpPr>
        <p:spPr>
          <a:xfrm>
            <a:off x="1262770" y="4826750"/>
            <a:ext cx="1283894" cy="349611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5EE6DCE-6A55-4D95-85F7-E22E3E268256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1262769" y="5188111"/>
            <a:ext cx="1285861" cy="246279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Category Title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84DC7882-7541-4AEA-95FE-DDBCF6F9CA32}"/>
              </a:ext>
            </a:extLst>
          </p:cNvPr>
          <p:cNvSpPr>
            <a:spLocks noGrp="1"/>
          </p:cNvSpPr>
          <p:nvPr>
            <p:ph type="body" idx="51" hasCustomPrompt="1"/>
          </p:nvPr>
        </p:nvSpPr>
        <p:spPr>
          <a:xfrm>
            <a:off x="3193135" y="4826750"/>
            <a:ext cx="1283894" cy="349611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5542D500-4CD6-4FDE-9133-F8020797D9B5}"/>
              </a:ext>
            </a:extLst>
          </p:cNvPr>
          <p:cNvSpPr>
            <a:spLocks noGrp="1"/>
          </p:cNvSpPr>
          <p:nvPr>
            <p:ph type="body" idx="52" hasCustomPrompt="1"/>
          </p:nvPr>
        </p:nvSpPr>
        <p:spPr>
          <a:xfrm>
            <a:off x="3193134" y="5188111"/>
            <a:ext cx="1285861" cy="246279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Category Title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500C362B-BA02-4F7D-86F6-3F6F2EF20D04}"/>
              </a:ext>
            </a:extLst>
          </p:cNvPr>
          <p:cNvSpPr>
            <a:spLocks noGrp="1"/>
          </p:cNvSpPr>
          <p:nvPr>
            <p:ph type="body" idx="53" hasCustomPrompt="1"/>
          </p:nvPr>
        </p:nvSpPr>
        <p:spPr>
          <a:xfrm>
            <a:off x="5123499" y="4830433"/>
            <a:ext cx="1283894" cy="349611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E213E497-634E-40E7-BF08-765CC21529E2}"/>
              </a:ext>
            </a:extLst>
          </p:cNvPr>
          <p:cNvSpPr>
            <a:spLocks noGrp="1"/>
          </p:cNvSpPr>
          <p:nvPr>
            <p:ph type="body" idx="54" hasCustomPrompt="1"/>
          </p:nvPr>
        </p:nvSpPr>
        <p:spPr>
          <a:xfrm>
            <a:off x="5123498" y="5191794"/>
            <a:ext cx="1285861" cy="246279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Category Title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A01C659-0131-449B-BA07-5BC568F00BF0}"/>
              </a:ext>
            </a:extLst>
          </p:cNvPr>
          <p:cNvSpPr/>
          <p:nvPr userDrawn="1"/>
        </p:nvSpPr>
        <p:spPr>
          <a:xfrm>
            <a:off x="790959" y="4258650"/>
            <a:ext cx="384048" cy="3840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9CB80EA-A8D6-4099-9412-0C14095755FF}"/>
              </a:ext>
            </a:extLst>
          </p:cNvPr>
          <p:cNvSpPr/>
          <p:nvPr userDrawn="1"/>
        </p:nvSpPr>
        <p:spPr>
          <a:xfrm>
            <a:off x="790959" y="4965077"/>
            <a:ext cx="384048" cy="384048"/>
          </a:xfrm>
          <a:prstGeom prst="ellipse">
            <a:avLst/>
          </a:prstGeom>
          <a:solidFill>
            <a:srgbClr val="225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E20CCE5-B889-49FE-8FA6-A6F0F11A5D91}"/>
              </a:ext>
            </a:extLst>
          </p:cNvPr>
          <p:cNvSpPr/>
          <p:nvPr userDrawn="1"/>
        </p:nvSpPr>
        <p:spPr>
          <a:xfrm>
            <a:off x="2725217" y="4261982"/>
            <a:ext cx="384048" cy="384048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69A77E3-4AFB-45BB-8FDC-4AD084EA9D23}"/>
              </a:ext>
            </a:extLst>
          </p:cNvPr>
          <p:cNvSpPr/>
          <p:nvPr userDrawn="1"/>
        </p:nvSpPr>
        <p:spPr>
          <a:xfrm>
            <a:off x="2725217" y="4968409"/>
            <a:ext cx="384048" cy="3840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3A8B986-3280-4EAC-846B-9167ECC55646}"/>
              </a:ext>
            </a:extLst>
          </p:cNvPr>
          <p:cNvSpPr/>
          <p:nvPr userDrawn="1"/>
        </p:nvSpPr>
        <p:spPr>
          <a:xfrm>
            <a:off x="4660323" y="4257848"/>
            <a:ext cx="384048" cy="384048"/>
          </a:xfrm>
          <a:prstGeom prst="ellipse">
            <a:avLst/>
          </a:prstGeom>
          <a:solidFill>
            <a:srgbClr val="B53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0AE6D315-5EC0-4956-B7BF-B94D2AFE679B}"/>
              </a:ext>
            </a:extLst>
          </p:cNvPr>
          <p:cNvSpPr/>
          <p:nvPr userDrawn="1"/>
        </p:nvSpPr>
        <p:spPr>
          <a:xfrm>
            <a:off x="4660323" y="4964275"/>
            <a:ext cx="384048" cy="38404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9ED8422E-0C74-45EF-B794-252146C6639A}"/>
              </a:ext>
            </a:extLst>
          </p:cNvPr>
          <p:cNvSpPr>
            <a:spLocks noGrp="1"/>
          </p:cNvSpPr>
          <p:nvPr>
            <p:ph type="chart" sz="quarter" idx="55"/>
          </p:nvPr>
        </p:nvSpPr>
        <p:spPr>
          <a:xfrm>
            <a:off x="6924675" y="860425"/>
            <a:ext cx="4483100" cy="45735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8B7C827-F016-49F6-B775-FAC0E6420466}"/>
              </a:ext>
            </a:extLst>
          </p:cNvPr>
          <p:cNvSpPr/>
          <p:nvPr userDrawn="1"/>
        </p:nvSpPr>
        <p:spPr>
          <a:xfrm>
            <a:off x="6905624" y="905669"/>
            <a:ext cx="4483100" cy="4483100"/>
          </a:xfrm>
          <a:prstGeom prst="ellipse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0F8D2C7-9093-4F92-B8A4-D819FEE69F1F}"/>
              </a:ext>
            </a:extLst>
          </p:cNvPr>
          <p:cNvSpPr/>
          <p:nvPr userDrawn="1"/>
        </p:nvSpPr>
        <p:spPr>
          <a:xfrm>
            <a:off x="8294757" y="2294802"/>
            <a:ext cx="1704834" cy="1704834"/>
          </a:xfrm>
          <a:prstGeom prst="ellipse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DE9D0C0-04C1-4621-8B2D-E65A25A8DCF3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8675514" y="450000"/>
            <a:ext cx="900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74775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4591" y="1411243"/>
            <a:ext cx="4494133" cy="804338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94591" y="2564787"/>
            <a:ext cx="4473108" cy="56908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6924675" y="2314168"/>
            <a:ext cx="5267325" cy="100800"/>
            <a:chOff x="0" y="3240138"/>
            <a:chExt cx="3434400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/>
            <p:nvPr userDrawn="1"/>
          </p:nvCxnSpPr>
          <p:spPr>
            <a:xfrm>
              <a:off x="0" y="3290538"/>
              <a:ext cx="3384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368676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E12A846-0DFC-435B-BAE9-D90C353E03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894591" y="3189568"/>
            <a:ext cx="4482996" cy="2432603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CF430BFB-0A7C-4FB8-B93B-8DA19F3E63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3710" y="1792784"/>
            <a:ext cx="6073999" cy="372160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35354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F099F-79D2-486F-A4B2-DD4F699752C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89650" cy="6858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FF22294-F2E5-4C74-A30C-46BA988FD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959" y="1546091"/>
            <a:ext cx="4846923" cy="1091078"/>
          </a:xfrm>
        </p:spPr>
        <p:txBody>
          <a:bodyPr lIns="0" tIns="0" rIns="0" bIns="0" anchor="b" anchorCtr="0">
            <a:noAutofit/>
          </a:bodyPr>
          <a:lstStyle>
            <a:lvl1pPr>
              <a:defRPr sz="5500"/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C5C0DA6-1B31-4BDF-BAEB-BF7978102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335" y="3083960"/>
            <a:ext cx="4586288" cy="509472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August Bergqvist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E1647C9-9AC1-4500-A56E-94CABC656E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850" y="3703834"/>
            <a:ext cx="4586288" cy="23094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7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Phone: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605CECB-8164-4428-B478-98C42902F9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950" y="3946707"/>
            <a:ext cx="4586288" cy="29016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+7 888 999-000-11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39B56C4-E128-4995-91CC-64C268BC76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750" y="4423954"/>
            <a:ext cx="4586288" cy="23094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ru-RU" sz="1700" b="0" i="1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Email: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4772DA1-74CC-430C-9A8E-5A6586692C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850" y="4650785"/>
            <a:ext cx="4586288" cy="3644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Bergqvist@vanarsdelltd.com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A073B5B-2BE3-49D1-A646-1492F534C9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1850" y="5153025"/>
            <a:ext cx="4586288" cy="23094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ru-RU" sz="1700" b="0" i="1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noProof="0"/>
              <a:t>Website: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2D10EDD-0329-4443-8665-7603E4A83B1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4950" y="5363814"/>
            <a:ext cx="4586288" cy="3644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www.vanarsdelltd.com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591C52-0202-44BA-A6BE-E2362516B893}"/>
              </a:ext>
            </a:extLst>
          </p:cNvPr>
          <p:cNvGrpSpPr/>
          <p:nvPr userDrawn="1"/>
        </p:nvGrpSpPr>
        <p:grpSpPr>
          <a:xfrm>
            <a:off x="801543" y="2750589"/>
            <a:ext cx="4569895" cy="100800"/>
            <a:chOff x="808548" y="2750589"/>
            <a:chExt cx="4569895" cy="1008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9E4D57E-4989-4939-A31F-637543FAB606}"/>
                </a:ext>
              </a:extLst>
            </p:cNvPr>
            <p:cNvGrpSpPr/>
            <p:nvPr userDrawn="1"/>
          </p:nvGrpSpPr>
          <p:grpSpPr>
            <a:xfrm flipH="1">
              <a:off x="808548" y="2750589"/>
              <a:ext cx="4505297" cy="100800"/>
              <a:chOff x="496859" y="3240138"/>
              <a:chExt cx="2937541" cy="100800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370B72A7-B625-48B8-88E6-BCE2A4DD531E}"/>
                  </a:ext>
                </a:extLst>
              </p:cNvPr>
              <p:cNvCxnSpPr/>
              <p:nvPr userDrawn="1"/>
            </p:nvCxnSpPr>
            <p:spPr>
              <a:xfrm>
                <a:off x="496859" y="3285674"/>
                <a:ext cx="288714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1ED729F-F8A5-4244-9776-4935C260F11F}"/>
                  </a:ext>
                </a:extLst>
              </p:cNvPr>
              <p:cNvSpPr/>
              <p:nvPr userDrawn="1"/>
            </p:nvSpPr>
            <p:spPr>
              <a:xfrm>
                <a:off x="3368676" y="3240138"/>
                <a:ext cx="65724" cy="100800"/>
              </a:xfrm>
              <a:prstGeom prst="ellipse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ECBEDE0-51BB-48BD-AAAD-63B6F60C1D57}"/>
                </a:ext>
              </a:extLst>
            </p:cNvPr>
            <p:cNvSpPr/>
            <p:nvPr userDrawn="1"/>
          </p:nvSpPr>
          <p:spPr>
            <a:xfrm flipH="1">
              <a:off x="5277642" y="2750589"/>
              <a:ext cx="100801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3E1608D-F119-4C0D-8D91-7CB089C037C8}"/>
              </a:ext>
            </a:extLst>
          </p:cNvPr>
          <p:cNvGrpSpPr/>
          <p:nvPr userDrawn="1"/>
        </p:nvGrpSpPr>
        <p:grpSpPr>
          <a:xfrm>
            <a:off x="801543" y="1660573"/>
            <a:ext cx="4575417" cy="105664"/>
            <a:chOff x="808548" y="2745725"/>
            <a:chExt cx="4575417" cy="10566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BDC0121-6865-4B65-A28B-1CEDB16AAD9E}"/>
                </a:ext>
              </a:extLst>
            </p:cNvPr>
            <p:cNvGrpSpPr/>
            <p:nvPr userDrawn="1"/>
          </p:nvGrpSpPr>
          <p:grpSpPr>
            <a:xfrm flipH="1">
              <a:off x="808548" y="2750589"/>
              <a:ext cx="4505297" cy="100800"/>
              <a:chOff x="496859" y="3240138"/>
              <a:chExt cx="2937541" cy="10080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86E3714-07DE-4318-B5BC-25F879B97D59}"/>
                  </a:ext>
                </a:extLst>
              </p:cNvPr>
              <p:cNvCxnSpPr/>
              <p:nvPr userDrawn="1"/>
            </p:nvCxnSpPr>
            <p:spPr>
              <a:xfrm>
                <a:off x="496859" y="3285674"/>
                <a:ext cx="288714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ECCE30B-E848-4C5E-83A1-A811D489E7B8}"/>
                  </a:ext>
                </a:extLst>
              </p:cNvPr>
              <p:cNvSpPr/>
              <p:nvPr userDrawn="1"/>
            </p:nvSpPr>
            <p:spPr>
              <a:xfrm>
                <a:off x="3368676" y="3240138"/>
                <a:ext cx="65724" cy="100800"/>
              </a:xfrm>
              <a:prstGeom prst="ellipse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9817AEC-C67C-49A3-AC5A-669FD4D6D586}"/>
                </a:ext>
              </a:extLst>
            </p:cNvPr>
            <p:cNvSpPr/>
            <p:nvPr userDrawn="1"/>
          </p:nvSpPr>
          <p:spPr>
            <a:xfrm flipH="1">
              <a:off x="5283164" y="2745725"/>
              <a:ext cx="100801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592854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823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C5B5AA-0D95-4C33-8EBC-90401B51BD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32" y="1912946"/>
            <a:ext cx="12185968" cy="349300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8934" y="457496"/>
            <a:ext cx="4494133" cy="804338"/>
          </a:xfrm>
        </p:spPr>
        <p:txBody>
          <a:bodyPr lIns="0" tIns="0" rIns="0" bIns="0" anchor="b">
            <a:normAutofit/>
          </a:bodyPr>
          <a:lstStyle>
            <a:lvl1pPr algn="ctr">
              <a:defRPr sz="3600"/>
            </a:lvl1pPr>
          </a:lstStyle>
          <a:p>
            <a:r>
              <a:rPr lang="en-US" noProof="0"/>
              <a:t>APPENDIX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8B302A-0F76-466E-9FCE-DCEECCBCF6C9}"/>
              </a:ext>
            </a:extLst>
          </p:cNvPr>
          <p:cNvGrpSpPr/>
          <p:nvPr userDrawn="1"/>
        </p:nvGrpSpPr>
        <p:grpSpPr>
          <a:xfrm>
            <a:off x="4736152" y="1509426"/>
            <a:ext cx="2719696" cy="100800"/>
            <a:chOff x="4732222" y="1509426"/>
            <a:chExt cx="2719696" cy="1008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9E4D57E-4989-4939-A31F-637543FAB606}"/>
                </a:ext>
              </a:extLst>
            </p:cNvPr>
            <p:cNvGrpSpPr/>
            <p:nvPr userDrawn="1"/>
          </p:nvGrpSpPr>
          <p:grpSpPr>
            <a:xfrm flipH="1">
              <a:off x="4732222" y="1509426"/>
              <a:ext cx="2669296" cy="100800"/>
              <a:chOff x="1693969" y="3240138"/>
              <a:chExt cx="1740431" cy="100800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370B72A7-B625-48B8-88E6-BCE2A4DD531E}"/>
                  </a:ext>
                </a:extLst>
              </p:cNvPr>
              <p:cNvCxnSpPr/>
              <p:nvPr userDrawn="1"/>
            </p:nvCxnSpPr>
            <p:spPr>
              <a:xfrm>
                <a:off x="1693969" y="3290538"/>
                <a:ext cx="169003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1ED729F-F8A5-4244-9776-4935C260F11F}"/>
                  </a:ext>
                </a:extLst>
              </p:cNvPr>
              <p:cNvSpPr/>
              <p:nvPr userDrawn="1"/>
            </p:nvSpPr>
            <p:spPr>
              <a:xfrm>
                <a:off x="3368676" y="3240138"/>
                <a:ext cx="65724" cy="100800"/>
              </a:xfrm>
              <a:prstGeom prst="ellipse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27C0C4F-6341-4BE0-931E-AAA6EA2AF137}"/>
                </a:ext>
              </a:extLst>
            </p:cNvPr>
            <p:cNvSpPr/>
            <p:nvPr userDrawn="1"/>
          </p:nvSpPr>
          <p:spPr>
            <a:xfrm flipH="1">
              <a:off x="7351117" y="1509426"/>
              <a:ext cx="100801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5600074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s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4263" y="707529"/>
            <a:ext cx="6310887" cy="569086"/>
          </a:xfrm>
        </p:spPr>
        <p:txBody>
          <a:bodyPr lIns="0" tIns="0" rIns="0" bIns="0" anchor="b">
            <a:normAutofit/>
          </a:bodyPr>
          <a:lstStyle>
            <a:lvl1pPr algn="r">
              <a:defRPr sz="3600"/>
            </a:lvl1pPr>
          </a:lstStyle>
          <a:p>
            <a:r>
              <a:rPr lang="en-US" noProof="0"/>
              <a:t>TESTIMONIALS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7773282" y="1375202"/>
            <a:ext cx="4418718" cy="100800"/>
            <a:chOff x="675503" y="3240138"/>
            <a:chExt cx="2758897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75503" y="3290538"/>
              <a:ext cx="2708499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368676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4A98AB01-9578-4430-96AD-F434AF0CDA20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822459" y="4996962"/>
            <a:ext cx="1625324" cy="32834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Customer Title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EF9D60F2-A1FB-4A95-997B-A4F1723AC1EC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22459" y="4191894"/>
            <a:ext cx="1625324" cy="720726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</a:t>
            </a:r>
            <a:br>
              <a:rPr lang="en-US" noProof="0"/>
            </a:br>
            <a:r>
              <a:rPr lang="en-US" noProof="0"/>
              <a:t>text</a:t>
            </a:r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76A56D2A-42F0-40C5-96D7-B1AC33152A85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2447783" y="4435460"/>
            <a:ext cx="1106424" cy="1106423"/>
          </a:xfrm>
          <a:prstGeom prst="ellips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F6D1C91-9136-4678-A712-92BE9B3902C4}"/>
              </a:ext>
            </a:extLst>
          </p:cNvPr>
          <p:cNvCxnSpPr>
            <a:cxnSpLocks/>
          </p:cNvCxnSpPr>
          <p:nvPr userDrawn="1"/>
        </p:nvCxnSpPr>
        <p:spPr>
          <a:xfrm flipV="1">
            <a:off x="3000995" y="3984820"/>
            <a:ext cx="0" cy="44255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92A7B-1C40-4AEB-92C3-C35F8C01F1F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03253" y="1769589"/>
            <a:ext cx="3044973" cy="2212848"/>
          </a:xfrm>
          <a:custGeom>
            <a:avLst/>
            <a:gdLst>
              <a:gd name="connsiteX0" fmla="*/ 0 w 3044952"/>
              <a:gd name="connsiteY0" fmla="*/ 368815 h 2212848"/>
              <a:gd name="connsiteX1" fmla="*/ 3688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842392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368836 w 3044973"/>
              <a:gd name="connsiteY6" fmla="*/ 2212848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842413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4973" h="2212848">
                <a:moveTo>
                  <a:pt x="21" y="368815"/>
                </a:moveTo>
                <a:cubicBezTo>
                  <a:pt x="21" y="165124"/>
                  <a:pt x="-6305" y="0"/>
                  <a:pt x="197386" y="0"/>
                </a:cubicBezTo>
                <a:lnTo>
                  <a:pt x="2842413" y="0"/>
                </a:lnTo>
                <a:cubicBezTo>
                  <a:pt x="3046104" y="0"/>
                  <a:pt x="3044973" y="165124"/>
                  <a:pt x="3044973" y="368815"/>
                </a:cubicBezTo>
                <a:lnTo>
                  <a:pt x="3044973" y="1844033"/>
                </a:lnTo>
                <a:cubicBezTo>
                  <a:pt x="3044973" y="2047724"/>
                  <a:pt x="3046104" y="2212848"/>
                  <a:pt x="2842413" y="2212848"/>
                </a:cubicBezTo>
                <a:lnTo>
                  <a:pt x="233754" y="2207652"/>
                </a:lnTo>
                <a:cubicBezTo>
                  <a:pt x="30063" y="2207652"/>
                  <a:pt x="21" y="2047724"/>
                  <a:pt x="21" y="1844033"/>
                </a:cubicBezTo>
                <a:lnTo>
                  <a:pt x="21" y="368815"/>
                </a:lnTo>
                <a:close/>
              </a:path>
            </a:pathLst>
          </a:custGeom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lIns="216000" tIns="180000" rIns="216000" bIns="18000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2E312F1-B417-47B6-97E4-7CCA31034F82}"/>
              </a:ext>
            </a:extLst>
          </p:cNvPr>
          <p:cNvSpPr/>
          <p:nvPr userDrawn="1"/>
        </p:nvSpPr>
        <p:spPr>
          <a:xfrm>
            <a:off x="2950595" y="3930376"/>
            <a:ext cx="100800" cy="10080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13DB5D84-04D8-4536-A06B-AED76E7C51D7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4586638" y="4996962"/>
            <a:ext cx="1625324" cy="32834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Customer Title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3AB0AC7E-7919-422E-95A1-82E8B125756D}"/>
              </a:ext>
            </a:extLst>
          </p:cNvPr>
          <p:cNvSpPr>
            <a:spLocks noGrp="1"/>
          </p:cNvSpPr>
          <p:nvPr>
            <p:ph type="body" idx="51" hasCustomPrompt="1"/>
          </p:nvPr>
        </p:nvSpPr>
        <p:spPr>
          <a:xfrm>
            <a:off x="4586638" y="4191894"/>
            <a:ext cx="1625324" cy="720726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</a:t>
            </a:r>
            <a:br>
              <a:rPr lang="en-US" noProof="0"/>
            </a:br>
            <a:r>
              <a:rPr lang="en-US" noProof="0"/>
              <a:t>text</a:t>
            </a:r>
          </a:p>
        </p:txBody>
      </p:sp>
      <p:sp>
        <p:nvSpPr>
          <p:cNvPr id="60" name="Picture Placeholder 2">
            <a:extLst>
              <a:ext uri="{FF2B5EF4-FFF2-40B4-BE49-F238E27FC236}">
                <a16:creationId xmlns:a16="http://schemas.microsoft.com/office/drawing/2014/main" id="{B44FD76B-D1AE-458B-AF32-E4AA246B0881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211962" y="4435460"/>
            <a:ext cx="1106424" cy="1106423"/>
          </a:xfrm>
          <a:prstGeom prst="ellips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7D22CD4-7F86-495D-B381-7D706058B916}"/>
              </a:ext>
            </a:extLst>
          </p:cNvPr>
          <p:cNvCxnSpPr>
            <a:cxnSpLocks/>
          </p:cNvCxnSpPr>
          <p:nvPr userDrawn="1"/>
        </p:nvCxnSpPr>
        <p:spPr>
          <a:xfrm flipV="1">
            <a:off x="6765174" y="3984820"/>
            <a:ext cx="0" cy="44255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1BA0EB90-BA97-4A18-AD3D-1E839B636DEB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567432" y="1769589"/>
            <a:ext cx="3044973" cy="2212848"/>
          </a:xfrm>
          <a:custGeom>
            <a:avLst/>
            <a:gdLst>
              <a:gd name="connsiteX0" fmla="*/ 0 w 3044952"/>
              <a:gd name="connsiteY0" fmla="*/ 368815 h 2212848"/>
              <a:gd name="connsiteX1" fmla="*/ 3688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842392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368836 w 3044973"/>
              <a:gd name="connsiteY6" fmla="*/ 2212848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842413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4973" h="2212848">
                <a:moveTo>
                  <a:pt x="21" y="368815"/>
                </a:moveTo>
                <a:cubicBezTo>
                  <a:pt x="21" y="165124"/>
                  <a:pt x="-6305" y="0"/>
                  <a:pt x="197386" y="0"/>
                </a:cubicBezTo>
                <a:lnTo>
                  <a:pt x="2842413" y="0"/>
                </a:lnTo>
                <a:cubicBezTo>
                  <a:pt x="3046104" y="0"/>
                  <a:pt x="3044973" y="165124"/>
                  <a:pt x="3044973" y="368815"/>
                </a:cubicBezTo>
                <a:lnTo>
                  <a:pt x="3044973" y="1844033"/>
                </a:lnTo>
                <a:cubicBezTo>
                  <a:pt x="3044973" y="2047724"/>
                  <a:pt x="3046104" y="2212848"/>
                  <a:pt x="2842413" y="2212848"/>
                </a:cubicBezTo>
                <a:lnTo>
                  <a:pt x="233754" y="2207652"/>
                </a:lnTo>
                <a:cubicBezTo>
                  <a:pt x="30063" y="2207652"/>
                  <a:pt x="21" y="2047724"/>
                  <a:pt x="21" y="1844033"/>
                </a:cubicBezTo>
                <a:lnTo>
                  <a:pt x="21" y="368815"/>
                </a:lnTo>
                <a:close/>
              </a:path>
            </a:pathLst>
          </a:custGeom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lIns="216000" tIns="180000" rIns="216000" bIns="18000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ED057A87-963C-4F8A-BD4C-959BF8AF699B}"/>
              </a:ext>
            </a:extLst>
          </p:cNvPr>
          <p:cNvSpPr/>
          <p:nvPr userDrawn="1"/>
        </p:nvSpPr>
        <p:spPr>
          <a:xfrm>
            <a:off x="6714774" y="3930376"/>
            <a:ext cx="100800" cy="10080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B6BAFE05-9EC0-4C3C-AB0F-89A83361452F}"/>
              </a:ext>
            </a:extLst>
          </p:cNvPr>
          <p:cNvSpPr>
            <a:spLocks noGrp="1"/>
          </p:cNvSpPr>
          <p:nvPr>
            <p:ph type="body" idx="54" hasCustomPrompt="1"/>
          </p:nvPr>
        </p:nvSpPr>
        <p:spPr>
          <a:xfrm>
            <a:off x="8350818" y="4992196"/>
            <a:ext cx="1625324" cy="32834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Customer Title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290BF8E2-78CA-4427-9231-3C5EDC272DEE}"/>
              </a:ext>
            </a:extLst>
          </p:cNvPr>
          <p:cNvSpPr>
            <a:spLocks noGrp="1"/>
          </p:cNvSpPr>
          <p:nvPr>
            <p:ph type="body" idx="55" hasCustomPrompt="1"/>
          </p:nvPr>
        </p:nvSpPr>
        <p:spPr>
          <a:xfrm>
            <a:off x="8350818" y="4187128"/>
            <a:ext cx="1625324" cy="720726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</a:t>
            </a:r>
            <a:br>
              <a:rPr lang="en-US" noProof="0"/>
            </a:br>
            <a:r>
              <a:rPr lang="en-US" noProof="0"/>
              <a:t>text</a:t>
            </a:r>
          </a:p>
        </p:txBody>
      </p:sp>
      <p:sp>
        <p:nvSpPr>
          <p:cNvPr id="66" name="Picture Placeholder 2">
            <a:extLst>
              <a:ext uri="{FF2B5EF4-FFF2-40B4-BE49-F238E27FC236}">
                <a16:creationId xmlns:a16="http://schemas.microsoft.com/office/drawing/2014/main" id="{ACA8732F-AB9E-4253-BB5A-5ADD5BA9B153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976142" y="4430694"/>
            <a:ext cx="1106424" cy="1106423"/>
          </a:xfrm>
          <a:prstGeom prst="ellips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B9A566A-8C97-4AE6-B9EF-701587499889}"/>
              </a:ext>
            </a:extLst>
          </p:cNvPr>
          <p:cNvCxnSpPr>
            <a:cxnSpLocks/>
          </p:cNvCxnSpPr>
          <p:nvPr userDrawn="1"/>
        </p:nvCxnSpPr>
        <p:spPr>
          <a:xfrm flipV="1">
            <a:off x="10529354" y="3980054"/>
            <a:ext cx="0" cy="44255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Placeholder 3">
            <a:extLst>
              <a:ext uri="{FF2B5EF4-FFF2-40B4-BE49-F238E27FC236}">
                <a16:creationId xmlns:a16="http://schemas.microsoft.com/office/drawing/2014/main" id="{45B69021-5E85-4B37-B529-366AC57512F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8331612" y="1769589"/>
            <a:ext cx="3044973" cy="2212848"/>
          </a:xfrm>
          <a:custGeom>
            <a:avLst/>
            <a:gdLst>
              <a:gd name="connsiteX0" fmla="*/ 0 w 3044952"/>
              <a:gd name="connsiteY0" fmla="*/ 368815 h 2212848"/>
              <a:gd name="connsiteX1" fmla="*/ 3688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842392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368836 w 3044973"/>
              <a:gd name="connsiteY6" fmla="*/ 2212848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842413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4973" h="2212848">
                <a:moveTo>
                  <a:pt x="21" y="368815"/>
                </a:moveTo>
                <a:cubicBezTo>
                  <a:pt x="21" y="165124"/>
                  <a:pt x="-6305" y="0"/>
                  <a:pt x="197386" y="0"/>
                </a:cubicBezTo>
                <a:lnTo>
                  <a:pt x="2842413" y="0"/>
                </a:lnTo>
                <a:cubicBezTo>
                  <a:pt x="3046104" y="0"/>
                  <a:pt x="3044973" y="165124"/>
                  <a:pt x="3044973" y="368815"/>
                </a:cubicBezTo>
                <a:lnTo>
                  <a:pt x="3044973" y="1844033"/>
                </a:lnTo>
                <a:cubicBezTo>
                  <a:pt x="3044973" y="2047724"/>
                  <a:pt x="3046104" y="2212848"/>
                  <a:pt x="2842413" y="2212848"/>
                </a:cubicBezTo>
                <a:lnTo>
                  <a:pt x="233754" y="2207652"/>
                </a:lnTo>
                <a:cubicBezTo>
                  <a:pt x="30063" y="2207652"/>
                  <a:pt x="21" y="2047724"/>
                  <a:pt x="21" y="1844033"/>
                </a:cubicBezTo>
                <a:lnTo>
                  <a:pt x="21" y="368815"/>
                </a:lnTo>
                <a:close/>
              </a:path>
            </a:pathLst>
          </a:custGeom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lIns="216000" tIns="180000" rIns="216000" bIns="18000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407CD49-808A-445A-96C0-E3083C9FB390}"/>
              </a:ext>
            </a:extLst>
          </p:cNvPr>
          <p:cNvSpPr/>
          <p:nvPr userDrawn="1"/>
        </p:nvSpPr>
        <p:spPr>
          <a:xfrm>
            <a:off x="10478954" y="3925610"/>
            <a:ext cx="100800" cy="10080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519909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1980591"/>
            <a:ext cx="4187903" cy="1177174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CASE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3610893"/>
            <a:ext cx="4168311" cy="189753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3319328"/>
            <a:ext cx="3866400" cy="100800"/>
            <a:chOff x="-1228304" y="3240138"/>
            <a:chExt cx="3866400" cy="1008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85A4134-866D-4143-AC1E-8A2FFDB498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28304" y="3290538"/>
              <a:ext cx="3816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2537296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2DA762C-1D45-43AA-9DB3-3D8DBE3EACFE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5267325" y="1126345"/>
            <a:ext cx="6086475" cy="266246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4C3C1BF4-C955-4D71-87E4-BE0F7B61957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5269967" y="3909256"/>
            <a:ext cx="6086475" cy="1822399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06920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hon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294387"/>
            <a:ext cx="5314072" cy="569086"/>
          </a:xfrm>
        </p:spPr>
        <p:txBody>
          <a:bodyPr lIns="0" tIns="0" rIns="0" bIns="0" anchor="b">
            <a:normAutofit/>
          </a:bodyPr>
          <a:lstStyle>
            <a:lvl1pPr algn="l">
              <a:defRPr sz="3600"/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2212679"/>
            <a:ext cx="5292725" cy="978407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6096000" y="1970230"/>
            <a:ext cx="6096000" cy="100800"/>
            <a:chOff x="646015" y="3248308"/>
            <a:chExt cx="3107749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6015" y="3290538"/>
              <a:ext cx="3107749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702376" y="3248308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BD2EF23-562D-4049-92E3-48371C9E83A4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098826" y="3335524"/>
            <a:ext cx="5311245" cy="2248846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B07E0-C579-4C5F-9AD4-6AF791562924}"/>
              </a:ext>
            </a:extLst>
          </p:cNvPr>
          <p:cNvSpPr/>
          <p:nvPr userDrawn="1"/>
        </p:nvSpPr>
        <p:spPr>
          <a:xfrm>
            <a:off x="963549" y="1819285"/>
            <a:ext cx="4306824" cy="3648456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95" b="-1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D5639F99-011E-49CF-8ABD-A4DB4439FB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15505" y="1976894"/>
            <a:ext cx="1819656" cy="3108960"/>
          </a:xfrm>
          <a:ln w="2540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028483B2-B562-448D-AEE1-556BC9366BB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102188" y="3517926"/>
            <a:ext cx="2057400" cy="1819656"/>
          </a:xfrm>
          <a:ln w="2540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490390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2737603-04DB-411C-B2D9-BDFF9AEE89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05A03A4-E79C-49C5-A546-FF8E2D42E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3319" y="3054194"/>
            <a:ext cx="1645920" cy="618756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EA27EF7-FC6B-496C-B737-B9219950367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384584" y="2023761"/>
            <a:ext cx="2469965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Master text</a:t>
            </a:r>
            <a:br>
              <a:rPr lang="en-US" noProof="0"/>
            </a:br>
            <a:r>
              <a:rPr lang="en-US" noProof="0"/>
              <a:t>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C0E2C30-6E91-49DE-B7A1-6E32A19EC81D}"/>
              </a:ext>
            </a:extLst>
          </p:cNvPr>
          <p:cNvSpPr>
            <a:spLocks noGrp="1"/>
          </p:cNvSpPr>
          <p:nvPr>
            <p:ph type="body" sz="half" idx="36"/>
          </p:nvPr>
        </p:nvSpPr>
        <p:spPr>
          <a:xfrm>
            <a:off x="2596444" y="3054194"/>
            <a:ext cx="1389888" cy="618756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70BE5E73-C067-492F-BE30-5E3DADAD40EF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75852" y="3731781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12">
            <a:extLst>
              <a:ext uri="{FF2B5EF4-FFF2-40B4-BE49-F238E27FC236}">
                <a16:creationId xmlns:a16="http://schemas.microsoft.com/office/drawing/2014/main" id="{36A9B448-4FDC-41F7-941E-5BF5A129057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499831" y="3731781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0B3A413-8776-4B3B-931F-C132DAB3A425}"/>
              </a:ext>
            </a:extLst>
          </p:cNvPr>
          <p:cNvSpPr>
            <a:spLocks noGrp="1"/>
          </p:cNvSpPr>
          <p:nvPr>
            <p:ph type="body" sz="half" idx="39"/>
          </p:nvPr>
        </p:nvSpPr>
        <p:spPr>
          <a:xfrm>
            <a:off x="4940427" y="3054194"/>
            <a:ext cx="2113508" cy="618756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BAD0CCD5-B712-4DB2-BFE3-4D3461B29F6D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5494328" y="2023761"/>
            <a:ext cx="1943702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Master text</a:t>
            </a:r>
            <a:br>
              <a:rPr lang="en-US" noProof="0"/>
            </a:br>
            <a:r>
              <a:rPr lang="en-US" noProof="0"/>
              <a:t>styles</a:t>
            </a:r>
          </a:p>
        </p:txBody>
      </p:sp>
      <p:sp>
        <p:nvSpPr>
          <p:cNvPr id="28" name="Picture Placeholder 12">
            <a:extLst>
              <a:ext uri="{FF2B5EF4-FFF2-40B4-BE49-F238E27FC236}">
                <a16:creationId xmlns:a16="http://schemas.microsoft.com/office/drawing/2014/main" id="{64125935-B0D3-4ABD-9BBA-A60E46D2C55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946407" y="3731781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47D3BA4D-FA26-44C8-B927-E42CC8E67B79}"/>
              </a:ext>
            </a:extLst>
          </p:cNvPr>
          <p:cNvSpPr>
            <a:spLocks noGrp="1"/>
          </p:cNvSpPr>
          <p:nvPr>
            <p:ph type="body" sz="half" idx="45"/>
          </p:nvPr>
        </p:nvSpPr>
        <p:spPr>
          <a:xfrm>
            <a:off x="7900319" y="3054194"/>
            <a:ext cx="2197045" cy="618756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D2A84D7-2523-470B-A3C0-0140355D4F68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8454220" y="2023761"/>
            <a:ext cx="1943702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Master text</a:t>
            </a:r>
            <a:br>
              <a:rPr lang="en-US" noProof="0"/>
            </a:br>
            <a:r>
              <a:rPr lang="en-US" noProof="0"/>
              <a:t>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55D1A91B-BB99-4DC7-B8F5-55514B49A9D1}"/>
              </a:ext>
            </a:extLst>
          </p:cNvPr>
          <p:cNvSpPr>
            <a:spLocks noGrp="1"/>
          </p:cNvSpPr>
          <p:nvPr>
            <p:ph type="body" sz="half" idx="49"/>
          </p:nvPr>
        </p:nvSpPr>
        <p:spPr>
          <a:xfrm>
            <a:off x="7900319" y="4671712"/>
            <a:ext cx="2223939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FFAB2C75-BBBF-4A4D-A633-7CEFFABAFE32}"/>
              </a:ext>
            </a:extLst>
          </p:cNvPr>
          <p:cNvSpPr>
            <a:spLocks noGrp="1"/>
          </p:cNvSpPr>
          <p:nvPr>
            <p:ph type="body" sz="half" idx="51"/>
          </p:nvPr>
        </p:nvSpPr>
        <p:spPr>
          <a:xfrm>
            <a:off x="4940427" y="4830765"/>
            <a:ext cx="2048256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83CD3289-0FBC-4854-8EB2-ADD41F89CA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3358" y="2023413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0" b="1">
                <a:ln>
                  <a:solidFill>
                    <a:schemeClr val="tx1"/>
                  </a:solidFill>
                </a:ln>
                <a:noFill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2F18CD59-6602-4DEC-9B12-412E6BAF928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912823" y="1999493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ru-RU" sz="7000" b="1" kern="1200" dirty="0">
                <a:ln>
                  <a:solidFill>
                    <a:schemeClr val="tx1"/>
                  </a:solidFill>
                </a:ln>
                <a:noFill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noProof="0"/>
              <a:t>1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88B09568-0B94-4B51-BE65-A72C65C3D7D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73424" y="2002966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ru-RU" sz="7000" b="1" kern="1200" dirty="0">
                <a:ln>
                  <a:solidFill>
                    <a:schemeClr val="tx1"/>
                  </a:solidFill>
                </a:ln>
                <a:noFill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noProof="0"/>
              <a:t>1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315834F5-9ACD-4898-B96E-8C732881FF01}"/>
              </a:ext>
            </a:extLst>
          </p:cNvPr>
          <p:cNvSpPr>
            <a:spLocks noGrp="1"/>
          </p:cNvSpPr>
          <p:nvPr>
            <p:ph type="body" sz="half" idx="50"/>
          </p:nvPr>
        </p:nvSpPr>
        <p:spPr>
          <a:xfrm>
            <a:off x="2359124" y="5706529"/>
            <a:ext cx="8993089" cy="365122"/>
          </a:xfrm>
        </p:spPr>
        <p:txBody>
          <a:bodyPr lIns="0" tIns="0" rIns="0" bIns="0" anchor="t" anchorCtr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E5CF6DE-4761-4BA5-A429-30AC8BBAD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780001"/>
            <a:ext cx="10512424" cy="606677"/>
          </a:xfrm>
        </p:spPr>
        <p:txBody>
          <a:bodyPr lIns="0" tIns="0" rIns="0" bIns="0" anchor="t" anchorCtr="0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8A4896B5-1C5E-47F0-8F0C-4EF97E356C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00319" y="3779907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87F4783-C8BA-411C-A188-4A4DAED10C02}"/>
              </a:ext>
            </a:extLst>
          </p:cNvPr>
          <p:cNvGrpSpPr/>
          <p:nvPr userDrawn="1"/>
        </p:nvGrpSpPr>
        <p:grpSpPr>
          <a:xfrm flipH="1">
            <a:off x="4416000" y="1375202"/>
            <a:ext cx="7776000" cy="100800"/>
            <a:chOff x="-322289" y="3240138"/>
            <a:chExt cx="5070122" cy="10080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59A2713-966D-4694-A067-D6BE1B2986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22289" y="3290538"/>
              <a:ext cx="5070122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CA15F19-C2FE-4F13-9359-69E884CA83B9}"/>
                </a:ext>
              </a:extLst>
            </p:cNvPr>
            <p:cNvSpPr/>
            <p:nvPr userDrawn="1"/>
          </p:nvSpPr>
          <p:spPr>
            <a:xfrm>
              <a:off x="4682109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0343662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8196A9-689D-4410-BFC0-7ACB19755A0C}"/>
              </a:ext>
            </a:extLst>
          </p:cNvPr>
          <p:cNvSpPr/>
          <p:nvPr userDrawn="1"/>
        </p:nvSpPr>
        <p:spPr>
          <a:xfrm>
            <a:off x="0" y="0"/>
            <a:ext cx="12192000" cy="4416552"/>
          </a:xfrm>
          <a:prstGeom prst="rect">
            <a:avLst/>
          </a:prstGeom>
          <a:blipFill>
            <a:blip r:embed="rId2"/>
            <a:srcRect/>
            <a:stretch>
              <a:fillRect l="-842" r="-8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9BFEAD-57CF-438A-8084-C5AC7F47E5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462986"/>
            <a:ext cx="9144000" cy="178609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7A3CB-B083-4E49-9123-A5E47559D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4102C-4609-416C-A808-0FFE0051D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BCC5D-6F2C-472F-BD4C-4096793D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E854BB-FA44-4CAB-85DF-F5C412560348}"/>
              </a:ext>
            </a:extLst>
          </p:cNvPr>
          <p:cNvSpPr/>
          <p:nvPr userDrawn="1"/>
        </p:nvSpPr>
        <p:spPr>
          <a:xfrm>
            <a:off x="0" y="4416552"/>
            <a:ext cx="12192000" cy="244144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9BFFF1-5465-4317-B9DB-C23A5B1D7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34696"/>
            <a:ext cx="9144000" cy="45979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+mn-lt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76B4374-8F24-43DE-860D-E5C6EA850AB4}"/>
              </a:ext>
            </a:extLst>
          </p:cNvPr>
          <p:cNvGrpSpPr/>
          <p:nvPr userDrawn="1"/>
        </p:nvGrpSpPr>
        <p:grpSpPr>
          <a:xfrm>
            <a:off x="3619265" y="2253996"/>
            <a:ext cx="4953471" cy="100584"/>
            <a:chOff x="3631692" y="2253996"/>
            <a:chExt cx="4953471" cy="1005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85C7755-9394-4129-AB48-1AC32DA80C75}"/>
                </a:ext>
              </a:extLst>
            </p:cNvPr>
            <p:cNvSpPr/>
            <p:nvPr userDrawn="1"/>
          </p:nvSpPr>
          <p:spPr>
            <a:xfrm>
              <a:off x="3631692" y="2253996"/>
              <a:ext cx="100584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4C71ABE-575A-48CF-82B1-EDE8535F3993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828032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3C1EA63-78B2-4715-B4DC-63D98AC7F354}"/>
                </a:ext>
              </a:extLst>
            </p:cNvPr>
            <p:cNvSpPr/>
            <p:nvPr userDrawn="1"/>
          </p:nvSpPr>
          <p:spPr>
            <a:xfrm>
              <a:off x="8484579" y="2253996"/>
              <a:ext cx="100584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BB74A1-0BEA-4AD8-8138-0641A45D8B40}"/>
              </a:ext>
            </a:extLst>
          </p:cNvPr>
          <p:cNvGrpSpPr/>
          <p:nvPr userDrawn="1"/>
        </p:nvGrpSpPr>
        <p:grpSpPr>
          <a:xfrm>
            <a:off x="4652581" y="5305363"/>
            <a:ext cx="2886839" cy="100584"/>
            <a:chOff x="3631690" y="2253996"/>
            <a:chExt cx="5028467" cy="10058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3D0026E-5270-4C52-A1AF-5631E8192DCD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6085D92-5F70-4097-A2FF-C15B13788D08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828032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E68EB6C-48D0-4EBF-8541-926D16790F52}"/>
                </a:ext>
              </a:extLst>
            </p:cNvPr>
            <p:cNvSpPr/>
            <p:nvPr userDrawn="1"/>
          </p:nvSpPr>
          <p:spPr>
            <a:xfrm>
              <a:off x="8484578" y="2253996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4224814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015858-8549-49EA-BB83-070E0D9D4890}"/>
              </a:ext>
            </a:extLst>
          </p:cNvPr>
          <p:cNvSpPr/>
          <p:nvPr userDrawn="1"/>
        </p:nvSpPr>
        <p:spPr>
          <a:xfrm>
            <a:off x="6083808" y="0"/>
            <a:ext cx="6108192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6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6FBAC-B8FD-4768-B682-E0B93BA33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9768" y="2133599"/>
            <a:ext cx="4618957" cy="2492461"/>
          </a:xfrm>
        </p:spPr>
        <p:txBody>
          <a:bodyPr lIns="0" tIns="0" rIns="0" bIns="0" anchor="b" anchorCtr="0">
            <a:noAutofit/>
          </a:bodyPr>
          <a:lstStyle>
            <a:lvl1pPr>
              <a:defRPr sz="6000"/>
            </a:lvl1pPr>
          </a:lstStyle>
          <a:p>
            <a:r>
              <a:rPr lang="en-US" noProof="0"/>
              <a:t>PITCH</a:t>
            </a:r>
            <a:br>
              <a:rPr lang="en-US" noProof="0"/>
            </a:br>
            <a:r>
              <a:rPr lang="en-US" noProof="0"/>
              <a:t>DECK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2534F-03A6-408A-9BF1-303D0A44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4E181-0C50-4F43-A5A7-6FDD1500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749CC-EB55-4FEF-AA4C-9A9C6E2A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3E26A6-6962-4A35-AA86-805537D45296}"/>
              </a:ext>
            </a:extLst>
          </p:cNvPr>
          <p:cNvGrpSpPr/>
          <p:nvPr userDrawn="1"/>
        </p:nvGrpSpPr>
        <p:grpSpPr>
          <a:xfrm>
            <a:off x="6769768" y="1947412"/>
            <a:ext cx="2520148" cy="102440"/>
            <a:chOff x="3631690" y="2252140"/>
            <a:chExt cx="4389743" cy="10244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81504C4-12AC-4251-8E47-0089784BDB9B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92040D0-01C2-4643-8F84-3B8F334E545C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201365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ED601E9-2BFC-460B-A2A8-69A787A4988E}"/>
                </a:ext>
              </a:extLst>
            </p:cNvPr>
            <p:cNvSpPr/>
            <p:nvPr userDrawn="1"/>
          </p:nvSpPr>
          <p:spPr>
            <a:xfrm>
              <a:off x="7845854" y="2252140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49A8A6-FEDB-4D20-B581-A84DB8EFE977}"/>
              </a:ext>
            </a:extLst>
          </p:cNvPr>
          <p:cNvGrpSpPr/>
          <p:nvPr userDrawn="1"/>
        </p:nvGrpSpPr>
        <p:grpSpPr>
          <a:xfrm>
            <a:off x="6769768" y="4654084"/>
            <a:ext cx="2520148" cy="100584"/>
            <a:chOff x="3631690" y="2253996"/>
            <a:chExt cx="4389742" cy="1005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2F65998-5EC3-446A-8307-1CF81A348CE3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CC5D776-F60A-4A0C-AA7C-EFACDA2CEA88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201364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EAFE309-55C5-409C-92ED-748307C74318}"/>
                </a:ext>
              </a:extLst>
            </p:cNvPr>
            <p:cNvSpPr/>
            <p:nvPr userDrawn="1"/>
          </p:nvSpPr>
          <p:spPr>
            <a:xfrm>
              <a:off x="7845853" y="2253996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B77B20B-76F5-4912-803D-5709F730D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9767" y="4889444"/>
            <a:ext cx="4618957" cy="590626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+mn-lt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840434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16E3F0B-343E-4C97-A8D6-C47FCC915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15E379-3C1C-4942-917E-02E25E8C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EA943F6-C418-4339-8C7E-A12127BDE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7777"/>
            <a:ext cx="10515600" cy="453429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83577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B6FE9A2-5CE4-4652-97CE-3FF947D548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15E379-3C1C-4942-917E-02E25E8C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FD6D4E1-CC57-4556-9CB7-31B3754772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59497"/>
            <a:ext cx="5181600" cy="4543719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AE7A31C-D605-4363-B037-1938B9304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59497"/>
            <a:ext cx="5181600" cy="4543719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68277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B5E40D-C1A5-4C5A-BBA0-C3E41F028D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15E379-3C1C-4942-917E-02E25E8C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5C650EE-495E-44EB-870B-AC85B18EB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56955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7DCC2A5-8A6A-431F-BD6C-93E32539A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03414"/>
            <a:ext cx="5157787" cy="339763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7FE620E9-8AD3-4771-8897-E65B461E28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56955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B75F265B-9F81-4A64-A8D4-7D0A31CEA4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03414"/>
            <a:ext cx="5183188" cy="339763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4617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20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16E3F0B-343E-4C97-A8D6-C47FCC915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02905C-2C7D-4445-B47F-3EBBA4465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7BC8A51-D50F-4F98-9402-8FF90BD2D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AE79E65-3D1E-4444-9BD4-8578BF0C6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>
              <a:defRPr sz="1600">
                <a:solidFill>
                  <a:schemeClr val="bg2"/>
                </a:solidFill>
              </a:defRPr>
            </a:lvl4pPr>
            <a:lvl5pPr>
              <a:defRPr sz="16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29972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16E3F0B-343E-4C97-A8D6-C47FCC915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02905C-2C7D-4445-B47F-3EBBA4465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7BC8A51-D50F-4F98-9402-8FF90BD2D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D23A006-AC57-4A0B-BC20-6D226A80CC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713032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05564D-C546-470F-B93C-274AA86CE0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15E379-3C1C-4942-917E-02E25E8C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E102DC0-E499-4C34-9CD9-CDABF71081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0819" y="2355057"/>
            <a:ext cx="9250363" cy="21478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94941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05564D-C546-470F-B93C-274AA86CE0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15E379-3C1C-4942-917E-02E25E8C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566617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E60A5F-CE74-4F00-A5C2-F9742DDFFF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913709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00" b="0" i="0">
                <a:solidFill>
                  <a:srgbClr val="26265E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6265E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31965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0" i="0">
                <a:solidFill>
                  <a:srgbClr val="26265E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26265E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04515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0" i="0">
                <a:solidFill>
                  <a:srgbClr val="26265E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5883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0" i="0">
                <a:solidFill>
                  <a:srgbClr val="26265E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95517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3092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85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5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93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72345051-2045-45DA-935E-2E3CA1A69AD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61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72345051-2045-45DA-935E-2E3CA1A69ADC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9397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67058B-89E0-4460-AB21-21747CB3A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1C5EB-04D6-4050-930C-5F6907528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2220F-109C-4A57-81E9-C6279EDA13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5404F-F26F-42E5-BA15-C0373FC1CF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25174-FA04-488F-9F0C-3CD1D1483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8643" y="5879656"/>
            <a:ext cx="354492" cy="2973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8D581BC7-E183-40DB-AC97-C19EA4EB889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FEF1588-F385-48F3-800A-554A9423E77A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0B0943-F568-4674-8FA4-B435B1E466AF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62DE7FD5-7941-43A1-8663-42AE40546A4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791EE5-EF06-4BF8-84C6-EC24114E73F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34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  <p:sldLayoutId id="2147483762" r:id="rId24"/>
    <p:sldLayoutId id="2147483763" r:id="rId25"/>
    <p:sldLayoutId id="2147483764" r:id="rId26"/>
    <p:sldLayoutId id="2147483765" r:id="rId27"/>
    <p:sldLayoutId id="2147483766" r:id="rId28"/>
    <p:sldLayoutId id="2147483767" r:id="rId29"/>
    <p:sldLayoutId id="2147483768" r:id="rId30"/>
    <p:sldLayoutId id="2147483769" r:id="rId31"/>
    <p:sldLayoutId id="2147483770" r:id="rId32"/>
    <p:sldLayoutId id="2147483771" r:id="rId33"/>
    <p:sldLayoutId id="2147483772" r:id="rId34"/>
    <p:sldLayoutId id="2147483773" r:id="rId35"/>
    <p:sldLayoutId id="2147483774" r:id="rId36"/>
    <p:sldLayoutId id="2147483775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>
          <p15:clr>
            <a:srgbClr val="F26B43"/>
          </p15:clr>
        </p15:guide>
        <p15:guide id="2" pos="7174">
          <p15:clr>
            <a:srgbClr val="F26B43"/>
          </p15:clr>
        </p15:guide>
        <p15:guide id="3" pos="506">
          <p15:clr>
            <a:srgbClr val="F26B43"/>
          </p15:clr>
        </p15:guide>
        <p15:guide id="4" orient="horz" pos="3793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pos="3318">
          <p15:clr>
            <a:srgbClr val="F26B43"/>
          </p15:clr>
        </p15:guide>
        <p15:guide id="8" pos="436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6463" y="118628"/>
            <a:ext cx="11491231" cy="11380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00" b="0" i="0">
                <a:solidFill>
                  <a:srgbClr val="26265E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5059" y="1260347"/>
            <a:ext cx="7269480" cy="2156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6265E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310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9.jpg"/><Relationship Id="rId11" Type="http://schemas.openxmlformats.org/officeDocument/2006/relationships/image" Target="../media/image54.png"/><Relationship Id="rId5" Type="http://schemas.openxmlformats.org/officeDocument/2006/relationships/image" Target="../media/image48.jpg"/><Relationship Id="rId10" Type="http://schemas.openxmlformats.org/officeDocument/2006/relationships/image" Target="../media/image53.jp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ic stand with a microphone on a lit stage">
            <a:extLst>
              <a:ext uri="{FF2B5EF4-FFF2-40B4-BE49-F238E27FC236}">
                <a16:creationId xmlns:a16="http://schemas.microsoft.com/office/drawing/2014/main" id="{D6720ACC-1D7D-D5EC-2831-9AEE1F8564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-1" b="15708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5461CE-8248-5C9B-F87B-753F91F31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76" y="487128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Algerian" panose="04020705040A02060702" pitchFamily="82" charset="0"/>
              </a:rPr>
              <a:t>CB SAVE THE MUSIC CONCERT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683909-47FB-FA80-22AA-63AC1FD53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>
            <a:normAutofit/>
          </a:bodyPr>
          <a:lstStyle/>
          <a:p>
            <a:pPr algn="ctr"/>
            <a:r>
              <a:rPr lang="en-US" sz="3200" b="1" i="1" dirty="0">
                <a:latin typeface="Algerian" panose="04020705040A02060702" pitchFamily="82" charset="0"/>
              </a:rPr>
              <a:t>CBSTM: Behind the magic…</a:t>
            </a:r>
          </a:p>
        </p:txBody>
      </p:sp>
    </p:spTree>
    <p:extLst>
      <p:ext uri="{BB962C8B-B14F-4D97-AF65-F5344CB8AC3E}">
        <p14:creationId xmlns:p14="http://schemas.microsoft.com/office/powerpoint/2010/main" val="2514700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EF73A-A364-25AD-A7DA-725AACB6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CBSTM Sponsorship Opportunities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1139EB-EAE2-BAEC-83BD-248EC73A0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018095"/>
            <a:ext cx="5157787" cy="823912"/>
          </a:xfrm>
        </p:spPr>
        <p:txBody>
          <a:bodyPr/>
          <a:lstStyle/>
          <a:p>
            <a:r>
              <a:rPr lang="en-US" dirty="0"/>
              <a:t>Orchestration Sponsor ($1,000)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CF24DD-EF5F-B03A-6C2B-FA054D3B4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1955988"/>
            <a:ext cx="5157787" cy="4902012"/>
          </a:xfrm>
        </p:spPr>
        <p:txBody>
          <a:bodyPr>
            <a:normAutofit fontScale="70000" lnSpcReduction="20000"/>
          </a:bodyPr>
          <a:lstStyle/>
          <a:p>
            <a:r>
              <a:rPr lang="en-US" sz="2300" i="1" dirty="0"/>
              <a:t>How many:  </a:t>
            </a:r>
            <a:r>
              <a:rPr lang="en-US" sz="2300" dirty="0"/>
              <a:t>6 sponsorships available</a:t>
            </a:r>
            <a:endParaRPr lang="en-US" sz="2300" i="1" dirty="0"/>
          </a:p>
          <a:p>
            <a:r>
              <a:rPr lang="en-US" sz="2300" i="1" dirty="0"/>
              <a:t>What it is:</a:t>
            </a:r>
            <a:r>
              <a:rPr lang="en-US" sz="2300" dirty="0"/>
              <a:t> Your donation goes directly to paying a professional arranger to orchestrate one of the musical medleys. The medley will be played at least twice during the concert weekend.</a:t>
            </a:r>
            <a:endParaRPr lang="en-US" sz="2300" i="1" dirty="0"/>
          </a:p>
          <a:p>
            <a:r>
              <a:rPr lang="en-US" sz="2300" i="1" dirty="0"/>
              <a:t>What you get</a:t>
            </a:r>
            <a:r>
              <a:rPr lang="en-US" sz="2300" dirty="0"/>
              <a:t>:</a:t>
            </a:r>
          </a:p>
          <a:p>
            <a:pPr lvl="1"/>
            <a:r>
              <a:rPr lang="en-US" sz="2300" dirty="0"/>
              <a:t>30 second commercial in ONE SHOW</a:t>
            </a:r>
          </a:p>
          <a:p>
            <a:pPr lvl="1"/>
            <a:r>
              <a:rPr lang="en-US" sz="2300" dirty="0"/>
              <a:t>Digital ad in our pre-concert slideshow</a:t>
            </a:r>
          </a:p>
          <a:p>
            <a:pPr lvl="1"/>
            <a:r>
              <a:rPr lang="en-US" sz="2300" dirty="0"/>
              <a:t>Business name/logo in our social media sponsor collage.</a:t>
            </a:r>
          </a:p>
          <a:p>
            <a:pPr lvl="1"/>
            <a:r>
              <a:rPr lang="en-US" sz="2300" dirty="0"/>
              <a:t>Dedicated social media post welcoming you as an Orchestration Sponsor of CBSTM (with a link to your social media/website).</a:t>
            </a:r>
          </a:p>
          <a:p>
            <a:pPr lvl="1"/>
            <a:r>
              <a:rPr lang="en-US" sz="2300" dirty="0"/>
              <a:t>Print ad in patron booklet.</a:t>
            </a:r>
          </a:p>
          <a:p>
            <a:pPr lvl="1"/>
            <a:r>
              <a:rPr lang="en-US" sz="2300" dirty="0"/>
              <a:t>Business name/logo on the concert t-shirt (which will be worn by performers at all 3 concerts).</a:t>
            </a:r>
          </a:p>
          <a:p>
            <a:pPr lvl="1"/>
            <a:r>
              <a:rPr lang="en-US" sz="2300" dirty="0"/>
              <a:t>Verbal acknowledgement from the stage either before or after the medley is performed.</a:t>
            </a:r>
          </a:p>
          <a:p>
            <a:pPr lvl="1"/>
            <a:r>
              <a:rPr lang="en-US" sz="2300" dirty="0"/>
              <a:t>Business name/logo on all PowerPoint slides displayed above the stage during that medley. </a:t>
            </a:r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8B8DF5B-CFA9-797D-87C5-D231F3608C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2" y="1018095"/>
            <a:ext cx="5183188" cy="823912"/>
          </a:xfrm>
        </p:spPr>
        <p:txBody>
          <a:bodyPr/>
          <a:lstStyle/>
          <a:p>
            <a:r>
              <a:rPr lang="en-US" dirty="0"/>
              <a:t>Sound Sponsor ($2,500)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DEDEF98-82A6-685B-1234-04E277D7BC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1955988"/>
            <a:ext cx="5183188" cy="4536886"/>
          </a:xfrm>
        </p:spPr>
        <p:txBody>
          <a:bodyPr>
            <a:normAutofit fontScale="92500" lnSpcReduction="20000"/>
          </a:bodyPr>
          <a:lstStyle/>
          <a:p>
            <a:r>
              <a:rPr lang="en-US" sz="1800" i="1" dirty="0"/>
              <a:t>How many:  </a:t>
            </a:r>
            <a:r>
              <a:rPr lang="en-US" sz="1800" dirty="0"/>
              <a:t>1 sponsorship available</a:t>
            </a:r>
            <a:endParaRPr lang="en-US" sz="1800" i="1" dirty="0"/>
          </a:p>
          <a:p>
            <a:r>
              <a:rPr lang="en-US" sz="1800" i="1" dirty="0"/>
              <a:t>What it is:  </a:t>
            </a:r>
            <a:r>
              <a:rPr lang="en-US" sz="1800" dirty="0"/>
              <a:t>What would a concert be without great sound? Your donation would pay for the sound equipment and the audio engineer that makes our concert sound incredible.</a:t>
            </a:r>
          </a:p>
          <a:p>
            <a:r>
              <a:rPr lang="en-US" sz="1800" i="1" dirty="0"/>
              <a:t>What you get:</a:t>
            </a:r>
          </a:p>
          <a:p>
            <a:pPr lvl="1"/>
            <a:r>
              <a:rPr lang="en-US" dirty="0"/>
              <a:t>30 second commercial in TWO SHOWS.</a:t>
            </a:r>
          </a:p>
          <a:p>
            <a:pPr lvl="1"/>
            <a:r>
              <a:rPr lang="en-US" dirty="0"/>
              <a:t>Digital ad in our pre-concert slideshow</a:t>
            </a:r>
          </a:p>
          <a:p>
            <a:pPr lvl="1"/>
            <a:r>
              <a:rPr lang="en-US" dirty="0"/>
              <a:t>Business name/logo in our social media sponsor collage.</a:t>
            </a:r>
          </a:p>
          <a:p>
            <a:pPr lvl="1"/>
            <a:r>
              <a:rPr lang="en-US" dirty="0"/>
              <a:t>Dedicated social media post welcoming you as the Sound Sponsor of CBSTM (with a link to your social media/website).</a:t>
            </a:r>
          </a:p>
          <a:p>
            <a:pPr lvl="1"/>
            <a:r>
              <a:rPr lang="en-US" dirty="0"/>
              <a:t>Print ad in patron booklet.</a:t>
            </a:r>
          </a:p>
          <a:p>
            <a:pPr lvl="1"/>
            <a:r>
              <a:rPr lang="en-US" dirty="0"/>
              <a:t>Business name/logo prominently displayed on the concert t-shirt (which will be worn by performers at all 3 concerts). </a:t>
            </a:r>
          </a:p>
          <a:p>
            <a:pPr lvl="1"/>
            <a:r>
              <a:rPr lang="en-US" dirty="0"/>
              <a:t>Verbal acknowledgement from the stage during all 3 concerts.</a:t>
            </a:r>
          </a:p>
        </p:txBody>
      </p:sp>
    </p:spTree>
    <p:extLst>
      <p:ext uri="{BB962C8B-B14F-4D97-AF65-F5344CB8AC3E}">
        <p14:creationId xmlns:p14="http://schemas.microsoft.com/office/powerpoint/2010/main" val="3010992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EF73A-A364-25AD-A7DA-725AACB6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CBSTM Sponsorship Opportunities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1139EB-EAE2-BAEC-83BD-248EC73A0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018095"/>
            <a:ext cx="5157787" cy="823912"/>
          </a:xfrm>
        </p:spPr>
        <p:txBody>
          <a:bodyPr/>
          <a:lstStyle/>
          <a:p>
            <a:r>
              <a:rPr lang="en-US" dirty="0"/>
              <a:t>Lighting Sponsor ($2,500)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CF24DD-EF5F-B03A-6C2B-FA054D3B4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1955988"/>
            <a:ext cx="5157787" cy="4536886"/>
          </a:xfrm>
        </p:spPr>
        <p:txBody>
          <a:bodyPr>
            <a:normAutofit fontScale="92500" lnSpcReduction="20000"/>
          </a:bodyPr>
          <a:lstStyle/>
          <a:p>
            <a:r>
              <a:rPr lang="en-US" sz="1800" i="1" dirty="0"/>
              <a:t>How many:  </a:t>
            </a:r>
            <a:r>
              <a:rPr lang="en-US" sz="1800" dirty="0"/>
              <a:t>1 sponsorship available</a:t>
            </a:r>
            <a:endParaRPr lang="en-US" sz="1800" i="1" dirty="0"/>
          </a:p>
          <a:p>
            <a:r>
              <a:rPr lang="en-US" sz="1800" i="1" dirty="0"/>
              <a:t>What it is: </a:t>
            </a:r>
            <a:r>
              <a:rPr lang="en-US" sz="1800" dirty="0"/>
              <a:t>The lighting and Special FX have become a huge part of the CBSTM Concert experience. Your donation would pay for the lights </a:t>
            </a:r>
            <a:r>
              <a:rPr lang="en-US" sz="1800" i="1" dirty="0"/>
              <a:t>and</a:t>
            </a:r>
            <a:r>
              <a:rPr lang="en-US" sz="1800" dirty="0"/>
              <a:t> our tech expert that operates them.</a:t>
            </a:r>
          </a:p>
          <a:p>
            <a:r>
              <a:rPr lang="en-US" sz="1800" i="1" dirty="0"/>
              <a:t>What you get:</a:t>
            </a:r>
          </a:p>
          <a:p>
            <a:pPr lvl="1"/>
            <a:r>
              <a:rPr lang="en-US" dirty="0"/>
              <a:t>30 second commercial in TWO SHOWS.</a:t>
            </a:r>
          </a:p>
          <a:p>
            <a:pPr lvl="1"/>
            <a:r>
              <a:rPr lang="en-US" dirty="0"/>
              <a:t>Digital ad in our pre-concert slideshow</a:t>
            </a:r>
          </a:p>
          <a:p>
            <a:pPr lvl="1"/>
            <a:r>
              <a:rPr lang="en-US" dirty="0"/>
              <a:t>Business name/logo in our social media sponsor collage.</a:t>
            </a:r>
          </a:p>
          <a:p>
            <a:pPr lvl="1"/>
            <a:r>
              <a:rPr lang="en-US" dirty="0"/>
              <a:t>Dedicated social media post welcoming you as the Lighting Sponsor of CBSTM (with a link to your social media/website).</a:t>
            </a:r>
          </a:p>
          <a:p>
            <a:pPr lvl="1"/>
            <a:r>
              <a:rPr lang="en-US" dirty="0"/>
              <a:t>Print ad in patron booklet.</a:t>
            </a:r>
          </a:p>
          <a:p>
            <a:pPr lvl="1"/>
            <a:r>
              <a:rPr lang="en-US" dirty="0"/>
              <a:t>Business name/logo prominently displayed on the concert t-shirt (which will be worn by performers at all 3 concerts). </a:t>
            </a:r>
          </a:p>
          <a:p>
            <a:pPr lvl="1"/>
            <a:r>
              <a:rPr lang="en-US" dirty="0"/>
              <a:t>Verbal acknowledgement from the stage during all 3 concerts.</a:t>
            </a:r>
          </a:p>
          <a:p>
            <a:pPr marL="457200" lvl="1" indent="0">
              <a:buNone/>
            </a:pPr>
            <a:endParaRPr lang="en-US" b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8B8DF5B-CFA9-797D-87C5-D231F3608C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2" y="1018095"/>
            <a:ext cx="5183188" cy="823912"/>
          </a:xfrm>
        </p:spPr>
        <p:txBody>
          <a:bodyPr/>
          <a:lstStyle/>
          <a:p>
            <a:r>
              <a:rPr lang="en-US" dirty="0"/>
              <a:t>Production Sponsor ($5,000)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DEDEF98-82A6-685B-1234-04E277D7BC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1955988"/>
            <a:ext cx="5183188" cy="4902012"/>
          </a:xfrm>
        </p:spPr>
        <p:txBody>
          <a:bodyPr>
            <a:normAutofit fontScale="92500" lnSpcReduction="20000"/>
          </a:bodyPr>
          <a:lstStyle/>
          <a:p>
            <a:r>
              <a:rPr lang="en-US" sz="1800" i="1" dirty="0"/>
              <a:t>How many:  </a:t>
            </a:r>
            <a:r>
              <a:rPr lang="en-US" sz="1800" dirty="0"/>
              <a:t>1 sponsorship available</a:t>
            </a:r>
            <a:endParaRPr lang="en-US" sz="1800" i="1" dirty="0"/>
          </a:p>
          <a:p>
            <a:r>
              <a:rPr lang="en-US" sz="1800" i="1" dirty="0"/>
              <a:t>What it is:  </a:t>
            </a:r>
            <a:r>
              <a:rPr lang="en-US" sz="1800" dirty="0"/>
              <a:t>Want to go the extra mile and take care of </a:t>
            </a:r>
            <a:r>
              <a:rPr lang="en-US" sz="1800" b="1" i="1" dirty="0"/>
              <a:t>BOTH</a:t>
            </a:r>
            <a:r>
              <a:rPr lang="en-US" sz="1800" dirty="0"/>
              <a:t> the lighting and the sound for the CBSTM concert? This is for you!</a:t>
            </a:r>
          </a:p>
          <a:p>
            <a:r>
              <a:rPr lang="en-US" sz="1800" i="1" dirty="0"/>
              <a:t>What you get:</a:t>
            </a:r>
          </a:p>
          <a:p>
            <a:pPr lvl="1"/>
            <a:r>
              <a:rPr lang="en-US" dirty="0"/>
              <a:t>30 second commercial in ALL 3 SHOWS.</a:t>
            </a:r>
          </a:p>
          <a:p>
            <a:pPr lvl="1"/>
            <a:r>
              <a:rPr lang="en-US" dirty="0"/>
              <a:t>Digital ad in our pre-concert slideshow</a:t>
            </a:r>
          </a:p>
          <a:p>
            <a:pPr lvl="1"/>
            <a:r>
              <a:rPr lang="en-US" dirty="0"/>
              <a:t>Business name/logo in our social media sponsor collage.</a:t>
            </a:r>
          </a:p>
          <a:p>
            <a:pPr lvl="1"/>
            <a:r>
              <a:rPr lang="en-US" dirty="0"/>
              <a:t>Dedicated social media post welcoming you as the Production Sponsor of CBSTM (with a link to your social media/website).</a:t>
            </a:r>
          </a:p>
          <a:p>
            <a:pPr lvl="1"/>
            <a:r>
              <a:rPr lang="en-US" dirty="0"/>
              <a:t>Print ad in patron booklet.</a:t>
            </a:r>
          </a:p>
          <a:p>
            <a:pPr lvl="1"/>
            <a:r>
              <a:rPr lang="en-US" dirty="0"/>
              <a:t>Business name/logo prominently displayed on the concert t-shirt (which will be worn by performers at all 3 concerts). </a:t>
            </a:r>
          </a:p>
          <a:p>
            <a:pPr lvl="1"/>
            <a:r>
              <a:rPr lang="en-US" dirty="0"/>
              <a:t>Verbal acknowledgement from the stage during all 3 concerts.</a:t>
            </a:r>
          </a:p>
          <a:p>
            <a:pPr lvl="1"/>
            <a:r>
              <a:rPr lang="en-US" b="1" dirty="0"/>
              <a:t>We can also work with you to figure out other ways that your company/organization could be featured and/or promoted during the event.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647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04D123-3B64-40AC-8E19-13ACA846E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77331" y="1521679"/>
            <a:ext cx="2810591" cy="2021536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CBSTM Donor Levels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C56A32D-C8BF-4477-BA62-2022E57EF22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2"/>
                </a:solidFill>
              </a:rPr>
              <a:t>SILVER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773AD42-4E4E-45A2-AF46-3450008935A5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5925873" y="894846"/>
            <a:ext cx="2810591" cy="88491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Digital ad in our pre-concert slideshow (all 3 concerts)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Business logo (or name) in our social media “sponsor collage”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5197C78-259E-4657-A444-966F58562A59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5925875" y="539331"/>
            <a:ext cx="2810591" cy="292671"/>
          </a:xfrm>
        </p:spPr>
        <p:txBody>
          <a:bodyPr/>
          <a:lstStyle/>
          <a:p>
            <a:r>
              <a:rPr lang="en-US" dirty="0"/>
              <a:t>$150 OR MORE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A461661-5A36-4E79-80B5-116D2AAFA27C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5930240" y="2454198"/>
            <a:ext cx="2806225" cy="1089017"/>
          </a:xfrm>
        </p:spPr>
        <p:txBody>
          <a:bodyPr>
            <a:noAutofit/>
          </a:bodyPr>
          <a:lstStyle/>
          <a:p>
            <a:r>
              <a:rPr lang="en-US" sz="1100" b="1" dirty="0"/>
              <a:t>All the above PLUS: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A dedicated social media post welcoming you as a Gold Sponsor (with link to your website/social media accounts)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Print ad in patron book distributed at all 3 concerts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26FF1D7-38F0-4FAF-8052-B8AEE66978E8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5925874" y="2123411"/>
            <a:ext cx="2810591" cy="292671"/>
          </a:xfrm>
        </p:spPr>
        <p:txBody>
          <a:bodyPr/>
          <a:lstStyle/>
          <a:p>
            <a:r>
              <a:rPr lang="en-US" dirty="0"/>
              <a:t>$300 OR MORE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C4CB2D7-C18E-4293-9F27-83794A03541C}"/>
              </a:ext>
            </a:extLst>
          </p:cNvPr>
          <p:cNvSpPr>
            <a:spLocks noGrp="1"/>
          </p:cNvSpPr>
          <p:nvPr>
            <p:ph type="body" idx="33"/>
          </p:nvPr>
        </p:nvSpPr>
        <p:spPr>
          <a:xfrm>
            <a:off x="5930241" y="3985587"/>
            <a:ext cx="2810591" cy="1103776"/>
          </a:xfrm>
        </p:spPr>
        <p:txBody>
          <a:bodyPr>
            <a:normAutofit/>
          </a:bodyPr>
          <a:lstStyle/>
          <a:p>
            <a:r>
              <a:rPr lang="en-US" b="1" dirty="0"/>
              <a:t>All the above PLUS: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Business name/logo on the concert t-shirt (worn/sold at all 3 concerts)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957D0D1-5961-4504-9B04-2E7192A7384F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r>
              <a:rPr lang="en-US" dirty="0"/>
              <a:t>$500 OR MORE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8F4F51F-1AB9-4B4F-91F2-124F7319BC89}"/>
              </a:ext>
            </a:extLst>
          </p:cNvPr>
          <p:cNvSpPr>
            <a:spLocks noGrp="1"/>
          </p:cNvSpPr>
          <p:nvPr>
            <p:ph type="body" idx="35"/>
          </p:nvPr>
        </p:nvSpPr>
        <p:spPr>
          <a:xfrm>
            <a:off x="5930241" y="5438726"/>
            <a:ext cx="2810591" cy="110822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All the above PLUS: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shout-out from the stage during all 3 concerts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Business name listed on the CBSTM website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B2559C2-1BA3-4140-AE36-D940D09218E5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/>
          <a:lstStyle/>
          <a:p>
            <a:r>
              <a:rPr lang="en-US" dirty="0"/>
              <a:t>$750 OR MORE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F07C18CC-1A8F-4E9F-9484-DF4AB33E559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A19203"/>
                </a:solidFill>
              </a:rPr>
              <a:t>GOLD</a:t>
            </a:r>
            <a:endParaRPr lang="en-US" sz="2800" dirty="0">
              <a:solidFill>
                <a:srgbClr val="A19203"/>
              </a:solidFill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743B3E0E-6E1F-4AD2-A122-C5828866A33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PLATINUM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4D92659-35B8-4DF0-B3F1-B256D0D6A34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423905" y="5089363"/>
            <a:ext cx="2810591" cy="1108228"/>
          </a:xfrm>
        </p:spPr>
        <p:txBody>
          <a:bodyPr/>
          <a:lstStyle/>
          <a:p>
            <a:r>
              <a:rPr lang="en-US" sz="36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MULTI-PLATINUM</a:t>
            </a:r>
          </a:p>
        </p:txBody>
      </p:sp>
    </p:spTree>
    <p:extLst>
      <p:ext uri="{BB962C8B-B14F-4D97-AF65-F5344CB8AC3E}">
        <p14:creationId xmlns:p14="http://schemas.microsoft.com/office/powerpoint/2010/main" val="137747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CEE69C-C257-296F-724E-407AC3AD5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CBSTM Partner Levels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62781E-993C-B0A7-86A3-88A53094FDDF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822459" y="4996962"/>
            <a:ext cx="1625324" cy="72072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 donation of goods and/or service with a value of $750 or more.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907F08-BD33-0963-8F0B-AFEBC7A61609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/>
          <a:lstStyle/>
          <a:p>
            <a:r>
              <a:rPr lang="en-US" dirty="0"/>
              <a:t>Diamond Partner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01F12D8D-0739-925D-CC9F-93DFF8D5091A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2"/>
          <a:srcRect l="12500" r="1250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31C553-2560-AE7F-54C7-285CA0803AA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22459" y="1025912"/>
            <a:ext cx="3025767" cy="2990177"/>
          </a:xfrm>
          <a:ln>
            <a:noFill/>
          </a:ln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100" dirty="0"/>
              <a:t>Digital ad in our pre-concert slideshow.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100" dirty="0"/>
              <a:t>Dedicated social media post welcoming you as a Diamond partner of CBSTM (with a link to your social media/website).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100" dirty="0"/>
              <a:t>Business logo (or name) in our social media “partner collage.”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100" dirty="0"/>
              <a:t>Business name/logo on the concert t-shirt (worn by performers at all 3 shows).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100" dirty="0"/>
              <a:t>Verbal acknowledgement from the stage during all 3 concerts.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100" dirty="0"/>
              <a:t>Print ad in our patron booklet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69FE6D5-1D0B-9FAD-166F-A4840F3FE204}"/>
              </a:ext>
            </a:extLst>
          </p:cNvPr>
          <p:cNvSpPr>
            <a:spLocks noGrp="1"/>
          </p:cNvSpPr>
          <p:nvPr>
            <p:ph type="body" idx="50"/>
          </p:nvPr>
        </p:nvSpPr>
        <p:spPr>
          <a:xfrm>
            <a:off x="4586638" y="4996962"/>
            <a:ext cx="1625324" cy="72072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 donation of goods and/or service with a value of $500 or more.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2824118-FF87-C72F-0627-BE9D51E6F233}"/>
              </a:ext>
            </a:extLst>
          </p:cNvPr>
          <p:cNvSpPr>
            <a:spLocks noGrp="1"/>
          </p:cNvSpPr>
          <p:nvPr>
            <p:ph type="body" idx="51"/>
          </p:nvPr>
        </p:nvSpPr>
        <p:spPr/>
        <p:txBody>
          <a:bodyPr/>
          <a:lstStyle/>
          <a:p>
            <a:r>
              <a:rPr lang="en-US" dirty="0"/>
              <a:t>Ruby </a:t>
            </a:r>
          </a:p>
          <a:p>
            <a:r>
              <a:rPr lang="en-US" dirty="0"/>
              <a:t>Partner</a:t>
            </a: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5395CFBD-D64A-520C-AA8E-B4A33506F90A}"/>
              </a:ext>
            </a:extLst>
          </p:cNvPr>
          <p:cNvPicPr>
            <a:picLocks noGrp="1" noChangeAspect="1"/>
          </p:cNvPicPr>
          <p:nvPr>
            <p:ph type="pic" sz="quarter" idx="52"/>
          </p:nvPr>
        </p:nvPicPr>
        <p:blipFill>
          <a:blip r:embed="rId3"/>
          <a:srcRect l="8085" r="808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F338B92-D809-296D-9D3E-DA9F4926C66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567432" y="1472159"/>
            <a:ext cx="3044973" cy="2510278"/>
          </a:xfrm>
          <a:ln>
            <a:noFill/>
          </a:ln>
        </p:spPr>
        <p:txBody>
          <a:bodyPr>
            <a:normAutofit fontScale="92500" lnSpcReduction="20000"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Digital ad in our pre-concert slideshow.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Dedicated social media post welcoming you as a Diamond partner of CBSTM (with a link to your social media/website).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Business logo (or name) in our social media “partner collage.”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Verbal acknowledgement from the stage during all 3 concerts.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Print ad in our patron booklet</a:t>
            </a:r>
          </a:p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020DC4-213E-AF13-1833-38DA30AAA97E}"/>
              </a:ext>
            </a:extLst>
          </p:cNvPr>
          <p:cNvSpPr>
            <a:spLocks noGrp="1"/>
          </p:cNvSpPr>
          <p:nvPr>
            <p:ph type="body" idx="54"/>
          </p:nvPr>
        </p:nvSpPr>
        <p:spPr>
          <a:xfrm>
            <a:off x="8350818" y="4992196"/>
            <a:ext cx="1625324" cy="72072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 donation of goods and/or service with a value of $250 or more.</a:t>
            </a:r>
          </a:p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21BE62E-E2D4-4957-8D13-697EC26B183D}"/>
              </a:ext>
            </a:extLst>
          </p:cNvPr>
          <p:cNvSpPr>
            <a:spLocks noGrp="1"/>
          </p:cNvSpPr>
          <p:nvPr>
            <p:ph type="body" idx="55"/>
          </p:nvPr>
        </p:nvSpPr>
        <p:spPr/>
        <p:txBody>
          <a:bodyPr/>
          <a:lstStyle/>
          <a:p>
            <a:r>
              <a:rPr lang="en-US" dirty="0"/>
              <a:t>Emerald Partner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0DC7C5F3-8F61-1D72-7865-BCCDB42D1168}"/>
              </a:ext>
            </a:extLst>
          </p:cNvPr>
          <p:cNvPicPr>
            <a:picLocks noGrp="1" noChangeAspect="1"/>
          </p:cNvPicPr>
          <p:nvPr>
            <p:ph type="pic" sz="quarter" idx="56"/>
          </p:nvPr>
        </p:nvPicPr>
        <p:blipFill>
          <a:blip r:embed="rId4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A04FF4E-8A8C-F25C-F4B0-B760810D741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ln>
            <a:noFill/>
          </a:ln>
        </p:spPr>
        <p:txBody>
          <a:bodyPr>
            <a:normAutofit lnSpcReduction="10000"/>
          </a:bodyPr>
          <a:lstStyle/>
          <a:p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Dedicated social media post welcoming you as a Diamond partner of CBSTM (with a link to your social media/website).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Business logo (or name) in our social media “partner collage.”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Print ad in our patron booklet</a:t>
            </a:r>
          </a:p>
        </p:txBody>
      </p:sp>
    </p:spTree>
    <p:extLst>
      <p:ext uri="{BB962C8B-B14F-4D97-AF65-F5344CB8AC3E}">
        <p14:creationId xmlns:p14="http://schemas.microsoft.com/office/powerpoint/2010/main" val="3669239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CD25B1-BDC4-5D03-8B14-AEAD0F443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06291"/>
            <a:ext cx="12191999" cy="569086"/>
          </a:xfrm>
        </p:spPr>
        <p:txBody>
          <a:bodyPr>
            <a:normAutofit/>
          </a:bodyPr>
          <a:lstStyle/>
          <a:p>
            <a:r>
              <a:rPr lang="en-US" dirty="0"/>
              <a:t>MEET THE CBSTM SUPPORT SQUAD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2EB141-E4E0-5C47-918A-D72C2BE99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" y="875377"/>
            <a:ext cx="12191998" cy="569085"/>
          </a:xfrm>
        </p:spPr>
        <p:txBody>
          <a:bodyPr>
            <a:normAutofit/>
          </a:bodyPr>
          <a:lstStyle/>
          <a:p>
            <a:r>
              <a:rPr lang="en-US" sz="1600" dirty="0"/>
              <a:t>The following businesses (and families) have helped make the CBSTM Concert Experience possible with their support and generosity: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3A23F1-55F7-61B9-4596-F570548780D6}"/>
              </a:ext>
            </a:extLst>
          </p:cNvPr>
          <p:cNvSpPr txBox="1"/>
          <p:nvPr/>
        </p:nvSpPr>
        <p:spPr>
          <a:xfrm>
            <a:off x="0" y="1458308"/>
            <a:ext cx="12191998" cy="4524315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Café with Soul (the CBSTM Presenting Sponsor)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The Davison Family and The UHG Foundation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Bucks County Symphony Orchestra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err="1">
                <a:solidFill>
                  <a:schemeClr val="bg2"/>
                </a:solidFill>
              </a:rPr>
              <a:t>Malmark</a:t>
            </a:r>
            <a:r>
              <a:rPr lang="en-US" sz="1600" b="1" dirty="0">
                <a:solidFill>
                  <a:schemeClr val="bg2"/>
                </a:solidFill>
              </a:rPr>
              <a:t> </a:t>
            </a:r>
            <a:r>
              <a:rPr lang="en-US" sz="1600" b="1" dirty="0" err="1">
                <a:solidFill>
                  <a:schemeClr val="bg2"/>
                </a:solidFill>
              </a:rPr>
              <a:t>Bellcraftsmen</a:t>
            </a:r>
            <a:endParaRPr lang="en-US" sz="1600" b="1" dirty="0">
              <a:solidFill>
                <a:schemeClr val="bg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Maney Digital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Peddler’s Village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MRA Group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PRM Services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Impact Advisor’s Group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Anne </a:t>
            </a:r>
            <a:r>
              <a:rPr lang="en-US" sz="1600" b="1" dirty="0" err="1">
                <a:solidFill>
                  <a:schemeClr val="bg2"/>
                </a:solidFill>
              </a:rPr>
              <a:t>O’Day</a:t>
            </a:r>
            <a:r>
              <a:rPr lang="en-US" sz="1600" b="1" dirty="0">
                <a:solidFill>
                  <a:schemeClr val="bg2"/>
                </a:solidFill>
              </a:rPr>
              <a:t> Orthodontics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Monkey’s Uncle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Mike </a:t>
            </a:r>
            <a:r>
              <a:rPr lang="en-US" sz="1600" b="1" dirty="0" err="1">
                <a:solidFill>
                  <a:schemeClr val="bg2"/>
                </a:solidFill>
              </a:rPr>
              <a:t>Hutkin</a:t>
            </a:r>
            <a:r>
              <a:rPr lang="en-US" sz="1600" b="1" dirty="0">
                <a:solidFill>
                  <a:schemeClr val="bg2"/>
                </a:solidFill>
              </a:rPr>
              <a:t> Window Coverings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CAPS (</a:t>
            </a:r>
            <a:r>
              <a:rPr lang="en-US" sz="1200" b="1" dirty="0">
                <a:solidFill>
                  <a:schemeClr val="bg2"/>
                </a:solidFill>
              </a:rPr>
              <a:t>Council for the Advancement of Public Schools) </a:t>
            </a:r>
            <a:endParaRPr lang="en-US" sz="1600" b="1" dirty="0">
              <a:solidFill>
                <a:schemeClr val="bg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Mathnasium of Doylestown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Repko Law, LLC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Fred Beans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Macie Publishing Company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School of Rock, Doylestown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Sarah Cornwell Jewelry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err="1">
                <a:solidFill>
                  <a:schemeClr val="bg2"/>
                </a:solidFill>
              </a:rPr>
              <a:t>Conco</a:t>
            </a:r>
            <a:r>
              <a:rPr lang="en-US" sz="1600" b="1" dirty="0">
                <a:solidFill>
                  <a:schemeClr val="bg2"/>
                </a:solidFill>
              </a:rPr>
              <a:t> Oil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Cecilia Markham, DMD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Russo Music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err="1">
                <a:solidFill>
                  <a:schemeClr val="bg2"/>
                </a:solidFill>
              </a:rPr>
              <a:t>Hendrixson’s</a:t>
            </a:r>
            <a:r>
              <a:rPr lang="en-US" sz="1600" b="1" dirty="0">
                <a:solidFill>
                  <a:schemeClr val="bg2"/>
                </a:solidFill>
              </a:rPr>
              <a:t> Furniture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Fusion Kitchen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Performance Printing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err="1">
                <a:solidFill>
                  <a:schemeClr val="bg2"/>
                </a:solidFill>
              </a:rPr>
              <a:t>Bauder</a:t>
            </a:r>
            <a:r>
              <a:rPr lang="en-US" sz="1600" b="1" dirty="0">
                <a:solidFill>
                  <a:schemeClr val="bg2"/>
                </a:solidFill>
              </a:rPr>
              <a:t> Audio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err="1">
                <a:solidFill>
                  <a:schemeClr val="bg2"/>
                </a:solidFill>
              </a:rPr>
              <a:t>Zeo</a:t>
            </a:r>
            <a:r>
              <a:rPr lang="en-US" sz="1600" b="1" dirty="0">
                <a:solidFill>
                  <a:schemeClr val="bg2"/>
                </a:solidFill>
              </a:rPr>
              <a:t> Brothers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Starlite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Main Lighting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Accent Event Group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Keen Compressed Gas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Pizza Village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Special FX Rentals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Action Karate, Doylestown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Summerwood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Sheila Wilson Coldwell Banker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True Believers Barber Shop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Randazzo’s Pizza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Mayo Tile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Wycombe Wine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Pretty Bird Coffee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Allora Gifts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East West Gifts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Forward College Counseling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Empanada Mama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Siren Records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UPS Store (Warminster)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Brad Ogden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2"/>
                </a:solidFill>
              </a:rPr>
              <a:t>George’s Music</a:t>
            </a:r>
          </a:p>
          <a:p>
            <a:endParaRPr lang="en-US" sz="1600" b="1" dirty="0">
              <a:solidFill>
                <a:schemeClr val="bg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759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71A9E-0AAA-B3E0-2CFD-50D4BB030B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34"/>
            <a:ext cx="9144000" cy="2738936"/>
          </a:xfrm>
        </p:spPr>
        <p:txBody>
          <a:bodyPr>
            <a:normAutofit/>
          </a:bodyPr>
          <a:lstStyle/>
          <a:p>
            <a:r>
              <a:rPr lang="en-US" dirty="0"/>
              <a:t>ABOUT  THE </a:t>
            </a:r>
            <a:br>
              <a:rPr lang="en-US" dirty="0"/>
            </a:br>
            <a:r>
              <a:rPr lang="en-US" dirty="0"/>
              <a:t>SAVE  THE  MUSIC FOUNDATION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0232CA-BCA8-5994-4A5F-11457F34E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563" y="4050470"/>
            <a:ext cx="2964873" cy="274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29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" y="0"/>
            <a:ext cx="5591810" cy="6858000"/>
          </a:xfrm>
          <a:custGeom>
            <a:avLst/>
            <a:gdLst/>
            <a:ahLst/>
            <a:cxnLst/>
            <a:rect l="l" t="t" r="r" b="b"/>
            <a:pathLst>
              <a:path w="5591810" h="6858000">
                <a:moveTo>
                  <a:pt x="5591661" y="0"/>
                </a:moveTo>
                <a:lnTo>
                  <a:pt x="0" y="0"/>
                </a:lnTo>
                <a:lnTo>
                  <a:pt x="0" y="6857999"/>
                </a:lnTo>
                <a:lnTo>
                  <a:pt x="5591661" y="6857999"/>
                </a:lnTo>
                <a:lnTo>
                  <a:pt x="5591661" y="0"/>
                </a:lnTo>
                <a:close/>
              </a:path>
            </a:pathLst>
          </a:custGeom>
          <a:solidFill>
            <a:srgbClr val="109B7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6463" y="118628"/>
            <a:ext cx="11491231" cy="889345"/>
          </a:xfrm>
          <a:prstGeom prst="rect">
            <a:avLst/>
          </a:prstGeom>
        </p:spPr>
        <p:txBody>
          <a:bodyPr vert="horz" wrap="square" lIns="0" tIns="149224" rIns="0" bIns="0" rtlCol="0">
            <a:spAutoFit/>
          </a:bodyPr>
          <a:lstStyle/>
          <a:p>
            <a:pPr marL="299085">
              <a:lnSpc>
                <a:spcPct val="100000"/>
              </a:lnSpc>
              <a:spcBef>
                <a:spcPts val="95"/>
              </a:spcBef>
            </a:pPr>
            <a:r>
              <a:rPr lang="en-US" sz="2400" b="1" spc="495" dirty="0">
                <a:solidFill>
                  <a:srgbClr val="FFFFFF"/>
                </a:solidFill>
              </a:rPr>
              <a:t>SAVE THE MUSIC </a:t>
            </a:r>
            <a:br>
              <a:rPr lang="en-US" sz="2400" b="1" spc="495" dirty="0">
                <a:solidFill>
                  <a:srgbClr val="FFFFFF"/>
                </a:solidFill>
              </a:rPr>
            </a:br>
            <a:r>
              <a:rPr lang="en-US" sz="2400" b="1" spc="495" dirty="0">
                <a:solidFill>
                  <a:srgbClr val="FFFFFF"/>
                </a:solidFill>
              </a:rPr>
              <a:t>FOUNDATION IS:</a:t>
            </a:r>
            <a:endParaRPr sz="2400" b="1" dirty="0"/>
          </a:p>
        </p:txBody>
      </p:sp>
      <p:sp>
        <p:nvSpPr>
          <p:cNvPr id="4" name="object 4"/>
          <p:cNvSpPr txBox="1"/>
          <p:nvPr/>
        </p:nvSpPr>
        <p:spPr>
          <a:xfrm>
            <a:off x="538290" y="1003490"/>
            <a:ext cx="4250690" cy="4774384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89300"/>
              </a:lnSpc>
              <a:spcBef>
                <a:spcPts val="3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-17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5080" lvl="0" indent="0" algn="l" defTabSz="914400" rtl="0" eaLnBrk="1" fontAlgn="auto" latinLnBrk="0" hangingPunct="1">
              <a:lnSpc>
                <a:spcPct val="89300"/>
              </a:lnSpc>
              <a:spcBef>
                <a:spcPts val="3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</a:t>
            </a:r>
            <a:r>
              <a:rPr kumimoji="0" sz="2000" b="0" i="0" u="none" strike="noStrike" kern="0" cap="none" spc="-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501(c)(3) </a:t>
            </a:r>
            <a:r>
              <a:rPr kumimoji="0" sz="2000" b="0" i="0" u="none" strike="noStrike" kern="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nonprofit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that</a:t>
            </a:r>
            <a:r>
              <a:rPr kumimoji="0" sz="2000" b="0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helps</a:t>
            </a:r>
            <a:r>
              <a:rPr kumimoji="0" sz="2000" b="0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students,</a:t>
            </a:r>
            <a:r>
              <a:rPr kumimoji="0" sz="2000" b="0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schools, </a:t>
            </a:r>
            <a:r>
              <a:rPr kumimoji="0" sz="2000" b="0" i="0" u="none" strike="noStrike" kern="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and</a:t>
            </a:r>
            <a:r>
              <a:rPr kumimoji="0" sz="2000" b="0" i="0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communities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reach</a:t>
            </a:r>
            <a:r>
              <a:rPr kumimoji="0" sz="2000" b="0" i="0" u="none" strike="noStrike" kern="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their </a:t>
            </a:r>
            <a:r>
              <a:rPr kumimoji="0" sz="2000" b="0" i="0" u="none" strike="noStrike" kern="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full</a:t>
            </a:r>
            <a:r>
              <a:rPr kumimoji="0" sz="2000" b="0" i="0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potential </a:t>
            </a:r>
            <a:r>
              <a:rPr kumimoji="0" sz="2000" b="0" i="0" u="none" strike="noStrike" kern="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through </a:t>
            </a:r>
            <a:r>
              <a:rPr kumimoji="0" sz="2000" b="0" i="0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the </a:t>
            </a:r>
            <a:r>
              <a:rPr kumimoji="0" sz="2000" b="0" i="0" u="none" strike="noStrike" kern="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power</a:t>
            </a:r>
            <a:r>
              <a:rPr kumimoji="0" sz="2000" b="0" i="0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of</a:t>
            </a:r>
            <a:r>
              <a:rPr kumimoji="0" sz="2000" b="0" i="0" u="none" strike="noStrike" kern="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making</a:t>
            </a:r>
            <a:r>
              <a:rPr kumimoji="0" sz="2000" b="0" i="0" u="none" strike="noStrike" kern="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music.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48895" lvl="0" indent="0" algn="l" defTabSz="914400" rtl="0" eaLnBrk="1" fontAlgn="auto" latinLnBrk="0" hangingPunct="1">
              <a:lnSpc>
                <a:spcPct val="89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For</a:t>
            </a:r>
            <a:r>
              <a:rPr kumimoji="0" sz="2000" b="0" i="0" u="none" strike="noStrike" kern="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25</a:t>
            </a:r>
            <a:r>
              <a:rPr kumimoji="0" sz="2000" b="0" i="0" u="none" strike="noStrike" kern="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years,</a:t>
            </a:r>
            <a:r>
              <a:rPr kumimoji="0" sz="2000" b="0" i="0" u="none" strike="noStrike" kern="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Save</a:t>
            </a:r>
            <a:r>
              <a:rPr kumimoji="0" sz="2000" b="0" i="0" u="none" strike="noStrike" kern="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The</a:t>
            </a:r>
            <a:r>
              <a:rPr kumimoji="0" sz="2000" b="0" i="0" u="none" strike="noStrike" kern="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Music</a:t>
            </a:r>
            <a:r>
              <a:rPr kumimoji="0" sz="2000" b="0" i="0" u="none" strike="noStrike" kern="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has 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addressed</a:t>
            </a:r>
            <a:r>
              <a:rPr kumimoji="0" sz="2000" b="0" i="0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the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systemic </a:t>
            </a:r>
            <a:r>
              <a:rPr kumimoji="0" sz="2000" b="0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inequities 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in </a:t>
            </a:r>
            <a:r>
              <a:rPr kumimoji="0" sz="2000" b="0" i="0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music </a:t>
            </a:r>
            <a:r>
              <a:rPr kumimoji="0" sz="2000" b="0" i="0" u="none" strike="noStrike" kern="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education</a:t>
            </a:r>
            <a:r>
              <a:rPr kumimoji="0" sz="2000" b="0" i="0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by</a:t>
            </a:r>
            <a:r>
              <a:rPr kumimoji="0" sz="2000" b="0" i="0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investing</a:t>
            </a:r>
            <a:r>
              <a:rPr kumimoji="0" sz="2000" b="0" i="0" u="none" strike="noStrike" kern="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in</a:t>
            </a:r>
            <a:r>
              <a:rPr kumimoji="0" sz="2000" b="0" i="0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culturally </a:t>
            </a:r>
            <a:r>
              <a:rPr kumimoji="0" sz="2000" b="0" i="0" u="none" strike="noStrike" kern="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rich</a:t>
            </a:r>
            <a:r>
              <a:rPr kumimoji="0" sz="2000" b="0" i="0" u="none" strike="noStrike" kern="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communities</a:t>
            </a:r>
            <a:r>
              <a:rPr kumimoji="0" sz="2000" b="0" i="0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across</a:t>
            </a:r>
            <a:r>
              <a:rPr kumimoji="0" sz="2000" b="0" i="0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the </a:t>
            </a:r>
            <a:r>
              <a:rPr kumimoji="0" sz="2000" b="0" i="0" u="none" strike="noStrike" kern="0" cap="none" spc="-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US.</a:t>
            </a:r>
            <a:r>
              <a:rPr kumimoji="0" sz="2000" b="0" i="0" u="none" strike="noStrike" kern="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Since</a:t>
            </a:r>
            <a:r>
              <a:rPr kumimoji="0" sz="2000" b="0" i="0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its </a:t>
            </a:r>
            <a:r>
              <a:rPr kumimoji="0" sz="2000" b="0" i="0" u="none" strike="noStrike" kern="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inception,</a:t>
            </a:r>
            <a:r>
              <a:rPr kumimoji="0" sz="2000" b="0" i="0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STM</a:t>
            </a:r>
            <a:r>
              <a:rPr kumimoji="0" sz="2000" b="0" i="0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has</a:t>
            </a:r>
            <a:r>
              <a:rPr kumimoji="0" sz="2000" b="0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donated </a:t>
            </a:r>
            <a:r>
              <a:rPr kumimoji="0" sz="20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$68M</a:t>
            </a:r>
            <a:r>
              <a:rPr kumimoji="0" sz="2000" b="0" i="0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worth </a:t>
            </a:r>
            <a:r>
              <a:rPr kumimoji="0" sz="20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of</a:t>
            </a:r>
            <a:r>
              <a:rPr kumimoji="0" sz="2000" b="0" i="0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instruments</a:t>
            </a:r>
            <a:r>
              <a:rPr kumimoji="0" sz="2000" b="0" i="0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and</a:t>
            </a:r>
            <a:r>
              <a:rPr kumimoji="0" sz="2000" b="0" i="0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technology</a:t>
            </a:r>
            <a:r>
              <a:rPr kumimoji="0" sz="2000" b="0" i="0" u="none" strike="noStrike" kern="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to</a:t>
            </a:r>
            <a:r>
              <a:rPr kumimoji="0" sz="2000" b="0" i="0" u="none" strike="noStrike" kern="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over </a:t>
            </a:r>
            <a:r>
              <a:rPr kumimoji="0" sz="2000" b="0" i="0" u="none" strike="noStrike" kern="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2500</a:t>
            </a:r>
            <a:r>
              <a:rPr kumimoji="0" sz="2000" b="0" i="0" u="none" strike="noStrike" kern="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schools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–</a:t>
            </a:r>
            <a:r>
              <a:rPr kumimoji="0" sz="2000" b="0" i="0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impacting</a:t>
            </a:r>
            <a:r>
              <a:rPr kumimoji="0" sz="2000" b="0" i="0" u="none" strike="noStrike" kern="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millions 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of 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students’</a:t>
            </a:r>
            <a:r>
              <a:rPr kumimoji="0" sz="2000" b="0" i="0" u="none" strike="noStrike" kern="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lives</a:t>
            </a:r>
            <a:r>
              <a:rPr kumimoji="0" sz="2000" b="0" i="0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in</a:t>
            </a:r>
            <a:r>
              <a:rPr kumimoji="0" sz="2000" b="0" i="0" u="none" strike="noStrike" kern="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hundreds</a:t>
            </a:r>
            <a:r>
              <a:rPr kumimoji="0" sz="2000" b="0" i="0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of </a:t>
            </a:r>
            <a:r>
              <a:rPr kumimoji="0" sz="2000" b="0" i="0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communities</a:t>
            </a:r>
            <a:r>
              <a:rPr kumimoji="0" sz="2000" b="0" i="0" u="none" strike="noStrike" kern="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nationwide.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8781" y="0"/>
            <a:ext cx="12103735" cy="6858000"/>
            <a:chOff x="88781" y="0"/>
            <a:chExt cx="12103735" cy="68580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781" y="6145731"/>
              <a:ext cx="648927" cy="60903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6571" y="0"/>
              <a:ext cx="6625428" cy="68579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6463" y="118628"/>
            <a:ext cx="11491231" cy="797152"/>
          </a:xfrm>
          <a:prstGeom prst="rect">
            <a:avLst/>
          </a:prstGeom>
        </p:spPr>
        <p:txBody>
          <a:bodyPr vert="horz" wrap="square" lIns="0" tIns="73163" rIns="0" bIns="0" rtlCol="0">
            <a:spAutoFit/>
          </a:bodyPr>
          <a:lstStyle/>
          <a:p>
            <a:pPr marL="100330">
              <a:lnSpc>
                <a:spcPct val="100000"/>
              </a:lnSpc>
              <a:spcBef>
                <a:spcPts val="105"/>
              </a:spcBef>
            </a:pPr>
            <a:r>
              <a:rPr spc="350" dirty="0"/>
              <a:t>Core</a:t>
            </a:r>
            <a:r>
              <a:rPr spc="-85" dirty="0"/>
              <a:t> </a:t>
            </a:r>
            <a:r>
              <a:rPr spc="390" dirty="0"/>
              <a:t>Values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1121491"/>
            <a:ext cx="12192000" cy="5736590"/>
            <a:chOff x="0" y="1121491"/>
            <a:chExt cx="12192000" cy="5736590"/>
          </a:xfrm>
        </p:grpSpPr>
        <p:sp>
          <p:nvSpPr>
            <p:cNvPr id="4" name="object 4"/>
            <p:cNvSpPr/>
            <p:nvPr/>
          </p:nvSpPr>
          <p:spPr>
            <a:xfrm>
              <a:off x="0" y="4865913"/>
              <a:ext cx="12192000" cy="1992630"/>
            </a:xfrm>
            <a:custGeom>
              <a:avLst/>
              <a:gdLst/>
              <a:ahLst/>
              <a:cxnLst/>
              <a:rect l="l" t="t" r="r" b="b"/>
              <a:pathLst>
                <a:path w="12192000" h="1992629">
                  <a:moveTo>
                    <a:pt x="12191999" y="0"/>
                  </a:moveTo>
                  <a:lnTo>
                    <a:pt x="12191999" y="1992086"/>
                  </a:lnTo>
                  <a:lnTo>
                    <a:pt x="0" y="1992086"/>
                  </a:lnTo>
                  <a:lnTo>
                    <a:pt x="0" y="0"/>
                  </a:lnTo>
                  <a:lnTo>
                    <a:pt x="12191999" y="0"/>
                  </a:lnTo>
                  <a:close/>
                </a:path>
              </a:pathLst>
            </a:custGeom>
            <a:solidFill>
              <a:srgbClr val="8348E1">
                <a:alpha val="6783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195654" y="1671364"/>
              <a:ext cx="3813810" cy="4902200"/>
            </a:xfrm>
            <a:custGeom>
              <a:avLst/>
              <a:gdLst/>
              <a:ahLst/>
              <a:cxnLst/>
              <a:rect l="l" t="t" r="r" b="b"/>
              <a:pathLst>
                <a:path w="3813809" h="4902200">
                  <a:moveTo>
                    <a:pt x="3813641" y="0"/>
                  </a:moveTo>
                  <a:lnTo>
                    <a:pt x="0" y="0"/>
                  </a:lnTo>
                  <a:lnTo>
                    <a:pt x="0" y="4901776"/>
                  </a:lnTo>
                  <a:lnTo>
                    <a:pt x="3813641" y="4901776"/>
                  </a:lnTo>
                  <a:lnTo>
                    <a:pt x="3813641" y="0"/>
                  </a:lnTo>
                  <a:close/>
                </a:path>
              </a:pathLst>
            </a:custGeom>
            <a:solidFill>
              <a:srgbClr val="26265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4195654" y="1671364"/>
              <a:ext cx="3813810" cy="4902200"/>
            </a:xfrm>
            <a:custGeom>
              <a:avLst/>
              <a:gdLst/>
              <a:ahLst/>
              <a:cxnLst/>
              <a:rect l="l" t="t" r="r" b="b"/>
              <a:pathLst>
                <a:path w="3813809" h="4902200">
                  <a:moveTo>
                    <a:pt x="0" y="0"/>
                  </a:moveTo>
                  <a:lnTo>
                    <a:pt x="3813641" y="0"/>
                  </a:lnTo>
                  <a:lnTo>
                    <a:pt x="3813641" y="4901776"/>
                  </a:lnTo>
                  <a:lnTo>
                    <a:pt x="0" y="4901776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95401" y="1121491"/>
              <a:ext cx="3813642" cy="343295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113337" y="4732230"/>
            <a:ext cx="1964689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5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EQUITABLE</a:t>
            </a:r>
            <a:endParaRPr kumimoji="0" sz="2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45050" y="5029542"/>
            <a:ext cx="2502535" cy="124206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50" b="0" i="0" u="none" strike="noStrike" kern="0" cap="none" spc="1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OPPORTUNITY</a:t>
            </a:r>
            <a:endParaRPr kumimoji="0" sz="2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151130" marR="201295" lvl="0" indent="0" algn="ctr" defTabSz="914400" rtl="0" eaLnBrk="1" fontAlgn="auto" latinLnBrk="0" hangingPunct="1">
              <a:lnSpc>
                <a:spcPct val="1012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85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Ensuring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600" b="0" i="0" u="none" strike="noStrike" kern="0" cap="none" spc="8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all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600" b="0" i="0" u="none" strike="noStrike" kern="0" cap="none" spc="10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students </a:t>
            </a:r>
            <a:r>
              <a:rPr kumimoji="0" sz="1600" b="0" i="0" u="none" strike="noStrike" kern="0" cap="none" spc="135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have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600" b="0" i="0" u="none" strike="noStrike" kern="0" cap="none" spc="16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access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600" b="0" i="0" u="none" strike="noStrike" kern="0" cap="none" spc="11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to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600" b="0" i="0" u="none" strike="noStrike" kern="0" cap="none" spc="8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music </a:t>
            </a:r>
            <a:r>
              <a:rPr kumimoji="0" sz="1600" b="0" i="0" u="none" strike="noStrike" kern="0" cap="none" spc="95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education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241536" y="1179783"/>
            <a:ext cx="3826510" cy="5400040"/>
            <a:chOff x="8241536" y="1179783"/>
            <a:chExt cx="3826510" cy="5400040"/>
          </a:xfrm>
        </p:grpSpPr>
        <p:sp>
          <p:nvSpPr>
            <p:cNvPr id="11" name="object 11"/>
            <p:cNvSpPr/>
            <p:nvPr/>
          </p:nvSpPr>
          <p:spPr>
            <a:xfrm>
              <a:off x="8247886" y="1671364"/>
              <a:ext cx="3813810" cy="4902200"/>
            </a:xfrm>
            <a:custGeom>
              <a:avLst/>
              <a:gdLst/>
              <a:ahLst/>
              <a:cxnLst/>
              <a:rect l="l" t="t" r="r" b="b"/>
              <a:pathLst>
                <a:path w="3813809" h="4902200">
                  <a:moveTo>
                    <a:pt x="3813641" y="0"/>
                  </a:moveTo>
                  <a:lnTo>
                    <a:pt x="0" y="0"/>
                  </a:lnTo>
                  <a:lnTo>
                    <a:pt x="0" y="4901776"/>
                  </a:lnTo>
                  <a:lnTo>
                    <a:pt x="3813641" y="4901776"/>
                  </a:lnTo>
                  <a:lnTo>
                    <a:pt x="3813641" y="0"/>
                  </a:lnTo>
                  <a:close/>
                </a:path>
              </a:pathLst>
            </a:custGeom>
            <a:solidFill>
              <a:srgbClr val="26265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8247886" y="1671364"/>
              <a:ext cx="3813810" cy="4902200"/>
            </a:xfrm>
            <a:custGeom>
              <a:avLst/>
              <a:gdLst/>
              <a:ahLst/>
              <a:cxnLst/>
              <a:rect l="l" t="t" r="r" b="b"/>
              <a:pathLst>
                <a:path w="3813809" h="4902200">
                  <a:moveTo>
                    <a:pt x="0" y="0"/>
                  </a:moveTo>
                  <a:lnTo>
                    <a:pt x="3813641" y="0"/>
                  </a:lnTo>
                  <a:lnTo>
                    <a:pt x="3813641" y="4901776"/>
                  </a:lnTo>
                  <a:lnTo>
                    <a:pt x="0" y="4901776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47633" y="1179783"/>
              <a:ext cx="3813642" cy="337465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9035741" y="4720038"/>
            <a:ext cx="224663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50" b="0" i="0" u="none" strike="noStrike" kern="0" cap="none" spc="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COMMUNITY</a:t>
            </a:r>
            <a:endParaRPr kumimoji="0" sz="2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984999" y="4945633"/>
            <a:ext cx="2254885" cy="1350010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497205" marR="0" lvl="0" indent="0" algn="l" defTabSz="914400" rtl="0" eaLnBrk="1" fontAlgn="auto" latinLnBrk="0" hangingPunct="1">
              <a:lnSpc>
                <a:spcPct val="100000"/>
              </a:lnSpc>
              <a:spcBef>
                <a:spcPts val="12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50" b="0" i="0" u="none" strike="noStrike" kern="0" cap="none" spc="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IMPACT</a:t>
            </a:r>
            <a:endParaRPr kumimoji="0" sz="2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12065" marR="5080" lvl="0" indent="0" algn="ctr" defTabSz="914400" rtl="0" eaLnBrk="1" fontAlgn="auto" latinLnBrk="0" hangingPunct="1">
              <a:lnSpc>
                <a:spcPts val="19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14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The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600" b="0" i="0" u="none" strike="noStrike" kern="0" cap="none" spc="13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impact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600" b="0" i="0" u="none" strike="noStrike" kern="0" cap="none" spc="55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of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600" b="0" i="0" u="none" strike="noStrike" kern="0" cap="none" spc="9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music </a:t>
            </a:r>
            <a:r>
              <a:rPr kumimoji="0" sz="1600" b="0" i="0" u="none" strike="noStrike" kern="0" cap="none" spc="105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education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600" b="0" i="0" u="none" strike="noStrike" kern="0" cap="none" spc="105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extends beyond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600" b="0" i="0" u="none" strike="noStrike" kern="0" cap="none" spc="12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the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600" b="0" i="0" u="none" strike="noStrike" kern="0" cap="none" spc="11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classroom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11210" y="1121491"/>
            <a:ext cx="3826510" cy="5458460"/>
            <a:chOff x="111210" y="1121491"/>
            <a:chExt cx="3826510" cy="5458460"/>
          </a:xfrm>
        </p:grpSpPr>
        <p:sp>
          <p:nvSpPr>
            <p:cNvPr id="17" name="object 17"/>
            <p:cNvSpPr/>
            <p:nvPr/>
          </p:nvSpPr>
          <p:spPr>
            <a:xfrm>
              <a:off x="117560" y="1671364"/>
              <a:ext cx="3813810" cy="4902200"/>
            </a:xfrm>
            <a:custGeom>
              <a:avLst/>
              <a:gdLst/>
              <a:ahLst/>
              <a:cxnLst/>
              <a:rect l="l" t="t" r="r" b="b"/>
              <a:pathLst>
                <a:path w="3813810" h="4902200">
                  <a:moveTo>
                    <a:pt x="3813641" y="0"/>
                  </a:moveTo>
                  <a:lnTo>
                    <a:pt x="0" y="0"/>
                  </a:lnTo>
                  <a:lnTo>
                    <a:pt x="0" y="4901776"/>
                  </a:lnTo>
                  <a:lnTo>
                    <a:pt x="3813641" y="4901776"/>
                  </a:lnTo>
                  <a:lnTo>
                    <a:pt x="3813641" y="0"/>
                  </a:lnTo>
                  <a:close/>
                </a:path>
              </a:pathLst>
            </a:custGeom>
            <a:solidFill>
              <a:srgbClr val="26265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17560" y="1671364"/>
              <a:ext cx="3813810" cy="4902200"/>
            </a:xfrm>
            <a:custGeom>
              <a:avLst/>
              <a:gdLst/>
              <a:ahLst/>
              <a:cxnLst/>
              <a:rect l="l" t="t" r="r" b="b"/>
              <a:pathLst>
                <a:path w="3813810" h="4902200">
                  <a:moveTo>
                    <a:pt x="0" y="0"/>
                  </a:moveTo>
                  <a:lnTo>
                    <a:pt x="3813641" y="0"/>
                  </a:lnTo>
                  <a:lnTo>
                    <a:pt x="3813641" y="4901776"/>
                  </a:lnTo>
                  <a:lnTo>
                    <a:pt x="0" y="4901776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307" y="1121491"/>
              <a:ext cx="3813641" cy="3432952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1095915" y="4720038"/>
            <a:ext cx="186563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50" b="0" i="0" u="none" strike="noStrike" kern="0" cap="none" spc="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STUDENTS</a:t>
            </a:r>
            <a:endParaRPr kumimoji="0" sz="2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95949" y="4945633"/>
            <a:ext cx="2171065" cy="1109345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643890" marR="0" lvl="0" indent="0" algn="l" defTabSz="914400" rtl="0" eaLnBrk="1" fontAlgn="auto" latinLnBrk="0" hangingPunct="1">
              <a:lnSpc>
                <a:spcPct val="100000"/>
              </a:lnSpc>
              <a:spcBef>
                <a:spcPts val="12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50" b="0" i="0" u="none" strike="noStrike" kern="0" cap="none" spc="2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FIRST</a:t>
            </a:r>
            <a:endParaRPr kumimoji="0" sz="2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77470" marR="5080" lvl="0" indent="-65405" algn="l" defTabSz="914400" rtl="0" eaLnBrk="1" fontAlgn="auto" latinLnBrk="0" hangingPunct="1">
              <a:lnSpc>
                <a:spcPts val="19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12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Students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600" b="0" i="0" u="none" strike="noStrike" kern="0" cap="none" spc="13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are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600" b="0" i="0" u="none" strike="noStrike" kern="0" cap="none" spc="12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the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600" b="0" i="0" u="none" strike="noStrike" kern="0" cap="none" spc="7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core </a:t>
            </a:r>
            <a:r>
              <a:rPr kumimoji="0" sz="1600" b="0" i="0" u="none" strike="noStrike" kern="0" cap="none" spc="55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of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600" b="0" i="0" u="none" strike="noStrike" kern="0" cap="none" spc="85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everything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600" b="0" i="0" u="none" strike="noStrike" kern="0" cap="none" spc="8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we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do.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</p:txBody>
      </p:sp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73167" y="222504"/>
            <a:ext cx="2453640" cy="1450848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27007" y="188976"/>
            <a:ext cx="2450592" cy="1450848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102334" y="222504"/>
            <a:ext cx="3835400" cy="4392295"/>
            <a:chOff x="102334" y="222504"/>
            <a:chExt cx="3835400" cy="4392295"/>
          </a:xfrm>
        </p:grpSpPr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7992" y="222504"/>
              <a:ext cx="2450592" cy="145084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2334" y="1121491"/>
              <a:ext cx="3834905" cy="34927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6463" y="118628"/>
            <a:ext cx="11491231" cy="907952"/>
          </a:xfrm>
          <a:prstGeom prst="rect">
            <a:avLst/>
          </a:prstGeom>
        </p:spPr>
        <p:txBody>
          <a:bodyPr vert="horz" wrap="square" lIns="0" tIns="182891" rIns="0" bIns="0" rtlCol="0">
            <a:spAutoFit/>
          </a:bodyPr>
          <a:lstStyle/>
          <a:p>
            <a:pPr marL="100330">
              <a:lnSpc>
                <a:spcPct val="100000"/>
              </a:lnSpc>
              <a:spcBef>
                <a:spcPts val="105"/>
              </a:spcBef>
            </a:pPr>
            <a:r>
              <a:rPr spc="280" dirty="0"/>
              <a:t>How</a:t>
            </a:r>
            <a:r>
              <a:rPr spc="-100" dirty="0"/>
              <a:t> </a:t>
            </a:r>
            <a:r>
              <a:rPr lang="en-US" spc="520" dirty="0"/>
              <a:t>They</a:t>
            </a:r>
            <a:r>
              <a:rPr spc="-90" dirty="0"/>
              <a:t> </a:t>
            </a:r>
            <a:r>
              <a:rPr spc="335" dirty="0"/>
              <a:t>Work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4334234"/>
            <a:ext cx="12192000" cy="2524125"/>
            <a:chOff x="0" y="4334234"/>
            <a:chExt cx="12192000" cy="2524125"/>
          </a:xfrm>
        </p:grpSpPr>
        <p:sp>
          <p:nvSpPr>
            <p:cNvPr id="4" name="object 4"/>
            <p:cNvSpPr/>
            <p:nvPr/>
          </p:nvSpPr>
          <p:spPr>
            <a:xfrm>
              <a:off x="0" y="4334234"/>
              <a:ext cx="12192000" cy="2524125"/>
            </a:xfrm>
            <a:custGeom>
              <a:avLst/>
              <a:gdLst/>
              <a:ahLst/>
              <a:cxnLst/>
              <a:rect l="l" t="t" r="r" b="b"/>
              <a:pathLst>
                <a:path w="12192000" h="2524125">
                  <a:moveTo>
                    <a:pt x="12191999" y="0"/>
                  </a:moveTo>
                  <a:lnTo>
                    <a:pt x="0" y="0"/>
                  </a:lnTo>
                  <a:lnTo>
                    <a:pt x="0" y="2523767"/>
                  </a:lnTo>
                  <a:lnTo>
                    <a:pt x="12191999" y="2523767"/>
                  </a:lnTo>
                  <a:lnTo>
                    <a:pt x="12191999" y="0"/>
                  </a:lnTo>
                  <a:close/>
                </a:path>
              </a:pathLst>
            </a:custGeom>
            <a:solidFill>
              <a:srgbClr val="109B7D">
                <a:alpha val="6783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07207" y="5699759"/>
              <a:ext cx="917447" cy="91744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339844" y="2396775"/>
            <a:ext cx="2106930" cy="78740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0" marR="0" lvl="0" indent="95885" algn="l" defTabSz="914400" rtl="0" eaLnBrk="1" fontAlgn="auto" latinLnBrk="0" hangingPunct="1">
              <a:lnSpc>
                <a:spcPct val="103000"/>
              </a:lnSpc>
              <a:spcBef>
                <a:spcPts val="1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50" b="0" i="0" u="none" strike="noStrike" kern="0" cap="none" spc="200" normalizeH="0" baseline="0" noProof="0" dirty="0">
                <a:ln>
                  <a:noFill/>
                </a:ln>
                <a:solidFill>
                  <a:srgbClr val="F7725C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INVESTING </a:t>
            </a:r>
            <a:r>
              <a:rPr kumimoji="0" sz="2350" b="0" i="0" u="none" strike="noStrike" kern="0" cap="none" spc="120" normalizeH="0" baseline="0" noProof="0" dirty="0">
                <a:ln>
                  <a:noFill/>
                </a:ln>
                <a:solidFill>
                  <a:srgbClr val="F7725C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IN</a:t>
            </a:r>
            <a:r>
              <a:rPr kumimoji="0" sz="2350" b="0" i="0" u="none" strike="noStrike" kern="0" cap="none" spc="-45" normalizeH="0" baseline="0" noProof="0" dirty="0">
                <a:ln>
                  <a:noFill/>
                </a:ln>
                <a:solidFill>
                  <a:srgbClr val="F7725C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2350" b="0" i="0" u="none" strike="noStrike" kern="0" cap="none" spc="240" normalizeH="0" baseline="0" noProof="0" dirty="0">
                <a:ln>
                  <a:noFill/>
                </a:ln>
                <a:solidFill>
                  <a:srgbClr val="F7725C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SCHOOLS</a:t>
            </a:r>
            <a:endParaRPr kumimoji="0" sz="2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38722" y="598176"/>
            <a:ext cx="11346815" cy="5941060"/>
            <a:chOff x="536118" y="640080"/>
            <a:chExt cx="11346815" cy="5941060"/>
          </a:xfrm>
        </p:grpSpPr>
        <p:sp>
          <p:nvSpPr>
            <p:cNvPr id="8" name="object 8"/>
            <p:cNvSpPr/>
            <p:nvPr/>
          </p:nvSpPr>
          <p:spPr>
            <a:xfrm>
              <a:off x="542468" y="1655848"/>
              <a:ext cx="3448685" cy="4918710"/>
            </a:xfrm>
            <a:custGeom>
              <a:avLst/>
              <a:gdLst/>
              <a:ahLst/>
              <a:cxnLst/>
              <a:rect l="l" t="t" r="r" b="b"/>
              <a:pathLst>
                <a:path w="3448685" h="4918709">
                  <a:moveTo>
                    <a:pt x="3448058" y="0"/>
                  </a:moveTo>
                  <a:lnTo>
                    <a:pt x="0" y="0"/>
                  </a:lnTo>
                  <a:lnTo>
                    <a:pt x="0" y="4918708"/>
                  </a:lnTo>
                  <a:lnTo>
                    <a:pt x="3448058" y="4918708"/>
                  </a:lnTo>
                  <a:lnTo>
                    <a:pt x="3448058" y="0"/>
                  </a:lnTo>
                  <a:close/>
                </a:path>
              </a:pathLst>
            </a:custGeom>
            <a:solidFill>
              <a:srgbClr val="26265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42468" y="1655848"/>
              <a:ext cx="3448685" cy="4918710"/>
            </a:xfrm>
            <a:custGeom>
              <a:avLst/>
              <a:gdLst/>
              <a:ahLst/>
              <a:cxnLst/>
              <a:rect l="l" t="t" r="r" b="b"/>
              <a:pathLst>
                <a:path w="3448685" h="4918709">
                  <a:moveTo>
                    <a:pt x="0" y="0"/>
                  </a:moveTo>
                  <a:lnTo>
                    <a:pt x="3448059" y="0"/>
                  </a:lnTo>
                  <a:lnTo>
                    <a:pt x="3448059" y="4918708"/>
                  </a:lnTo>
                  <a:lnTo>
                    <a:pt x="0" y="491870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425646" y="1672780"/>
              <a:ext cx="3448685" cy="4902200"/>
            </a:xfrm>
            <a:custGeom>
              <a:avLst/>
              <a:gdLst/>
              <a:ahLst/>
              <a:cxnLst/>
              <a:rect l="l" t="t" r="r" b="b"/>
              <a:pathLst>
                <a:path w="3448684" h="4902200">
                  <a:moveTo>
                    <a:pt x="3448057" y="0"/>
                  </a:moveTo>
                  <a:lnTo>
                    <a:pt x="0" y="0"/>
                  </a:lnTo>
                  <a:lnTo>
                    <a:pt x="0" y="4901776"/>
                  </a:lnTo>
                  <a:lnTo>
                    <a:pt x="3448057" y="4901776"/>
                  </a:lnTo>
                  <a:lnTo>
                    <a:pt x="3448057" y="0"/>
                  </a:lnTo>
                  <a:close/>
                </a:path>
              </a:pathLst>
            </a:custGeom>
            <a:solidFill>
              <a:srgbClr val="26265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425646" y="1672780"/>
              <a:ext cx="3448685" cy="4902200"/>
            </a:xfrm>
            <a:custGeom>
              <a:avLst/>
              <a:gdLst/>
              <a:ahLst/>
              <a:cxnLst/>
              <a:rect l="l" t="t" r="r" b="b"/>
              <a:pathLst>
                <a:path w="3448684" h="4902200">
                  <a:moveTo>
                    <a:pt x="0" y="0"/>
                  </a:moveTo>
                  <a:lnTo>
                    <a:pt x="3448058" y="0"/>
                  </a:lnTo>
                  <a:lnTo>
                    <a:pt x="3448058" y="4901776"/>
                  </a:lnTo>
                  <a:lnTo>
                    <a:pt x="0" y="4901776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8359173" y="1672780"/>
              <a:ext cx="3517265" cy="4902200"/>
            </a:xfrm>
            <a:custGeom>
              <a:avLst/>
              <a:gdLst/>
              <a:ahLst/>
              <a:cxnLst/>
              <a:rect l="l" t="t" r="r" b="b"/>
              <a:pathLst>
                <a:path w="3517265" h="4902200">
                  <a:moveTo>
                    <a:pt x="3517261" y="0"/>
                  </a:moveTo>
                  <a:lnTo>
                    <a:pt x="0" y="0"/>
                  </a:lnTo>
                  <a:lnTo>
                    <a:pt x="0" y="4901775"/>
                  </a:lnTo>
                  <a:lnTo>
                    <a:pt x="3517261" y="4901775"/>
                  </a:lnTo>
                  <a:lnTo>
                    <a:pt x="3517261" y="0"/>
                  </a:lnTo>
                  <a:close/>
                </a:path>
              </a:pathLst>
            </a:custGeom>
            <a:solidFill>
              <a:srgbClr val="26265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8359173" y="1672780"/>
              <a:ext cx="3517265" cy="4902200"/>
            </a:xfrm>
            <a:custGeom>
              <a:avLst/>
              <a:gdLst/>
              <a:ahLst/>
              <a:cxnLst/>
              <a:rect l="l" t="t" r="r" b="b"/>
              <a:pathLst>
                <a:path w="3517265" h="4902200">
                  <a:moveTo>
                    <a:pt x="0" y="0"/>
                  </a:moveTo>
                  <a:lnTo>
                    <a:pt x="3517262" y="0"/>
                  </a:lnTo>
                  <a:lnTo>
                    <a:pt x="3517262" y="4901775"/>
                  </a:lnTo>
                  <a:lnTo>
                    <a:pt x="0" y="490177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42688" y="640080"/>
              <a:ext cx="2432304" cy="14478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02039" y="640080"/>
              <a:ext cx="2432304" cy="14478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8408" y="676656"/>
              <a:ext cx="2432304" cy="145084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85544" y="5635751"/>
              <a:ext cx="868680" cy="86868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140637" y="3191774"/>
            <a:ext cx="225234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lvl="0" indent="-63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D</a:t>
            </a:r>
            <a:r>
              <a:rPr kumimoji="0" sz="2000" b="0" i="0" u="none" strike="noStrike" kern="0" cap="none" spc="15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onat</a:t>
            </a:r>
            <a:r>
              <a:rPr kumimoji="0" lang="en-US" sz="2000" b="0" i="0" u="none" strike="noStrike" kern="0" cap="none" spc="15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ing</a:t>
            </a:r>
            <a:r>
              <a:rPr kumimoji="0" sz="2000" b="0" i="0" u="none" strike="noStrike" kern="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200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instruments, </a:t>
            </a:r>
            <a:r>
              <a:rPr kumimoji="0" sz="20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music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200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technology </a:t>
            </a:r>
            <a:r>
              <a:rPr kumimoji="0" sz="2000" b="0" i="0" u="none" strike="noStrike" kern="0" cap="none" spc="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and</a:t>
            </a:r>
            <a:r>
              <a:rPr kumimoji="0" sz="20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200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other</a:t>
            </a:r>
            <a:r>
              <a:rPr kumimoji="0" lang="en-US" sz="200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939665" y="3302508"/>
            <a:ext cx="231076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1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S</a:t>
            </a:r>
            <a:r>
              <a:rPr kumimoji="0" sz="2000" b="0" i="0" u="none" strike="noStrike" kern="0" cap="none" spc="10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upport</a:t>
            </a:r>
            <a:r>
              <a:rPr kumimoji="0" lang="en-US" sz="2000" b="0" i="0" u="none" strike="noStrike" kern="0" cap="none" spc="10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ing</a:t>
            </a:r>
            <a:r>
              <a:rPr kumimoji="0" sz="20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20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music </a:t>
            </a:r>
            <a:r>
              <a:rPr kumimoji="0" sz="2000" b="0" i="0" u="none" strike="noStrike" kern="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teachers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2000" b="0" i="0" u="none" strike="noStrike" kern="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with </a:t>
            </a:r>
            <a:r>
              <a:rPr kumimoji="0" sz="20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professional </a:t>
            </a:r>
            <a:r>
              <a:rPr kumimoji="0" sz="200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development,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44427" y="4521708"/>
            <a:ext cx="230124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lvl="0" indent="63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ongoing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2000" b="0" i="0" u="none" strike="noStrike" kern="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program </a:t>
            </a:r>
            <a:r>
              <a:rPr kumimoji="0" sz="200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support</a:t>
            </a:r>
            <a:r>
              <a:rPr kumimoji="0" sz="20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2000" b="0" i="0" u="none" strike="noStrike" kern="0" cap="none" spc="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and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200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other </a:t>
            </a:r>
            <a:r>
              <a:rPr kumimoji="0" sz="200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resources.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696013" y="2959418"/>
            <a:ext cx="8792210" cy="3585210"/>
            <a:chOff x="1696013" y="2959418"/>
            <a:chExt cx="8792210" cy="3585210"/>
          </a:xfrm>
        </p:grpSpPr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80888" y="5577839"/>
              <a:ext cx="917448" cy="91744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696013" y="2968943"/>
              <a:ext cx="855980" cy="0"/>
            </a:xfrm>
            <a:custGeom>
              <a:avLst/>
              <a:gdLst/>
              <a:ahLst/>
              <a:cxnLst/>
              <a:rect l="l" t="t" r="r" b="b"/>
              <a:pathLst>
                <a:path w="855980">
                  <a:moveTo>
                    <a:pt x="855908" y="0"/>
                  </a:moveTo>
                  <a:lnTo>
                    <a:pt x="0" y="1"/>
                  </a:lnTo>
                </a:path>
              </a:pathLst>
            </a:custGeom>
            <a:ln w="19050">
              <a:solidFill>
                <a:srgbClr val="F7725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9572326" y="2988207"/>
              <a:ext cx="855980" cy="0"/>
            </a:xfrm>
            <a:custGeom>
              <a:avLst/>
              <a:gdLst/>
              <a:ahLst/>
              <a:cxnLst/>
              <a:rect l="l" t="t" r="r" b="b"/>
              <a:pathLst>
                <a:path w="855979">
                  <a:moveTo>
                    <a:pt x="855908" y="0"/>
                  </a:moveTo>
                  <a:lnTo>
                    <a:pt x="0" y="1"/>
                  </a:lnTo>
                </a:path>
              </a:pathLst>
            </a:custGeom>
            <a:ln w="19050">
              <a:solidFill>
                <a:srgbClr val="F7725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570719" y="5626607"/>
              <a:ext cx="917448" cy="91744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581503" y="2985222"/>
              <a:ext cx="855980" cy="0"/>
            </a:xfrm>
            <a:custGeom>
              <a:avLst/>
              <a:gdLst/>
              <a:ahLst/>
              <a:cxnLst/>
              <a:rect l="l" t="t" r="r" b="b"/>
              <a:pathLst>
                <a:path w="855979">
                  <a:moveTo>
                    <a:pt x="855908" y="0"/>
                  </a:moveTo>
                  <a:lnTo>
                    <a:pt x="0" y="1"/>
                  </a:lnTo>
                </a:path>
              </a:pathLst>
            </a:custGeom>
            <a:ln w="19050">
              <a:solidFill>
                <a:srgbClr val="F7725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8922327" y="3412235"/>
            <a:ext cx="2313709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120" marR="5080" lvl="0" indent="-5905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A</a:t>
            </a:r>
            <a:r>
              <a:rPr kumimoji="0" sz="2000" b="0" i="0" u="none" strike="noStrike" kern="0" cap="none" spc="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t </a:t>
            </a:r>
            <a:r>
              <a:rPr kumimoji="0" sz="20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the</a:t>
            </a:r>
            <a:r>
              <a:rPr kumimoji="0" sz="20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200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local,</a:t>
            </a:r>
            <a:r>
              <a:rPr kumimoji="0" lang="en-US" sz="20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state and national levels to ensure music is part of a well-rounded education.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432820" y="2141430"/>
            <a:ext cx="3282950" cy="75311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 lvl="0" indent="70485" algn="l" defTabSz="914400" rtl="0" eaLnBrk="1" fontAlgn="auto" latinLnBrk="0" hangingPunct="1">
              <a:lnSpc>
                <a:spcPct val="103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50" b="0" i="0" u="none" strike="noStrike" kern="0" cap="none" spc="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ADVOCATING</a:t>
            </a:r>
            <a:r>
              <a:rPr kumimoji="0" sz="235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2350" b="0" i="0" u="none" strike="noStrike" kern="0" cap="none" spc="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FOR MUSIC</a:t>
            </a:r>
            <a:r>
              <a:rPr kumimoji="0" sz="235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235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EDUCATION</a:t>
            </a:r>
            <a:endParaRPr kumimoji="0" sz="2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90902" y="2117852"/>
            <a:ext cx="2387600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65125" marR="5080" lvl="0" indent="-352425" algn="l" defTabSz="914400" rtl="0" eaLnBrk="1" fontAlgn="auto" latinLnBrk="0" hangingPunct="1">
              <a:lnSpc>
                <a:spcPct val="1008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INVESTING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2400" b="0" i="0" u="none" strike="noStrike" kern="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IN </a:t>
            </a:r>
            <a:r>
              <a:rPr kumimoji="0" sz="2400" b="0" i="0" u="none" strike="noStrike" kern="0" cap="none" spc="20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SCHOOLS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885068" y="2111755"/>
            <a:ext cx="2247900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07645" marR="5080" lvl="0" indent="-195580" algn="l" defTabSz="914400" rtl="0" eaLnBrk="1" fontAlgn="auto" latinLnBrk="0" hangingPunct="1">
              <a:lnSpc>
                <a:spcPct val="1008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SUPPORTING </a:t>
            </a:r>
            <a:r>
              <a:rPr kumimoji="0" sz="24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TEACHERS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</p:txBody>
      </p:sp>
      <p:sp>
        <p:nvSpPr>
          <p:cNvPr id="34" name="object 19">
            <a:extLst>
              <a:ext uri="{FF2B5EF4-FFF2-40B4-BE49-F238E27FC236}">
                <a16:creationId xmlns:a16="http://schemas.microsoft.com/office/drawing/2014/main" id="{8475EEF5-5DF8-1754-985E-A2FDE11EFE59}"/>
              </a:ext>
            </a:extLst>
          </p:cNvPr>
          <p:cNvSpPr txBox="1"/>
          <p:nvPr/>
        </p:nvSpPr>
        <p:spPr>
          <a:xfrm>
            <a:off x="1145376" y="4411979"/>
            <a:ext cx="212852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63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equipment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200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to </a:t>
            </a:r>
            <a:r>
              <a:rPr kumimoji="0" sz="2000" b="0" i="0" u="none" strike="noStrike" kern="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jumpstart</a:t>
            </a:r>
            <a:r>
              <a:rPr kumimoji="0" sz="20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2000" b="0" i="0" u="none" strike="noStrike" kern="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public </a:t>
            </a:r>
            <a:r>
              <a:rPr kumimoji="0" sz="20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school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200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music </a:t>
            </a:r>
            <a:r>
              <a:rPr kumimoji="0" sz="200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programs.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9936" y="6022847"/>
            <a:ext cx="588264" cy="56997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351928" y="0"/>
            <a:ext cx="6840220" cy="6858000"/>
          </a:xfrm>
          <a:custGeom>
            <a:avLst/>
            <a:gdLst/>
            <a:ahLst/>
            <a:cxnLst/>
            <a:rect l="l" t="t" r="r" b="b"/>
            <a:pathLst>
              <a:path w="6840220" h="6858000">
                <a:moveTo>
                  <a:pt x="6840071" y="0"/>
                </a:moveTo>
                <a:lnTo>
                  <a:pt x="0" y="0"/>
                </a:lnTo>
                <a:lnTo>
                  <a:pt x="0" y="6857999"/>
                </a:lnTo>
                <a:lnTo>
                  <a:pt x="6840071" y="6857999"/>
                </a:lnTo>
                <a:lnTo>
                  <a:pt x="6840071" y="0"/>
                </a:lnTo>
                <a:close/>
              </a:path>
            </a:pathLst>
          </a:custGeom>
          <a:solidFill>
            <a:srgbClr val="26265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14350" y="0"/>
            <a:ext cx="4966970" cy="6834505"/>
            <a:chOff x="114350" y="0"/>
            <a:chExt cx="4966970" cy="683450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84131" y="560762"/>
              <a:ext cx="2330057" cy="20488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67584" y="0"/>
              <a:ext cx="1740408" cy="8778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5805" y="1026808"/>
              <a:ext cx="2346145" cy="271054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4175" y="2727929"/>
              <a:ext cx="2467000" cy="325681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704" y="4005626"/>
              <a:ext cx="2662201" cy="235576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057150" y="5485781"/>
              <a:ext cx="1239520" cy="1287145"/>
            </a:xfrm>
            <a:custGeom>
              <a:avLst/>
              <a:gdLst/>
              <a:ahLst/>
              <a:cxnLst/>
              <a:rect l="l" t="t" r="r" b="b"/>
              <a:pathLst>
                <a:path w="1239520" h="1287145">
                  <a:moveTo>
                    <a:pt x="619626" y="0"/>
                  </a:moveTo>
                  <a:lnTo>
                    <a:pt x="573383" y="1764"/>
                  </a:lnTo>
                  <a:lnTo>
                    <a:pt x="528062" y="6974"/>
                  </a:lnTo>
                  <a:lnTo>
                    <a:pt x="483785" y="15506"/>
                  </a:lnTo>
                  <a:lnTo>
                    <a:pt x="440670" y="27235"/>
                  </a:lnTo>
                  <a:lnTo>
                    <a:pt x="398837" y="42036"/>
                  </a:lnTo>
                  <a:lnTo>
                    <a:pt x="358407" y="59786"/>
                  </a:lnTo>
                  <a:lnTo>
                    <a:pt x="319499" y="80360"/>
                  </a:lnTo>
                  <a:lnTo>
                    <a:pt x="282233" y="103633"/>
                  </a:lnTo>
                  <a:lnTo>
                    <a:pt x="246728" y="129482"/>
                  </a:lnTo>
                  <a:lnTo>
                    <a:pt x="213106" y="157781"/>
                  </a:lnTo>
                  <a:lnTo>
                    <a:pt x="181484" y="188407"/>
                  </a:lnTo>
                  <a:lnTo>
                    <a:pt x="151983" y="221235"/>
                  </a:lnTo>
                  <a:lnTo>
                    <a:pt x="124724" y="256140"/>
                  </a:lnTo>
                  <a:lnTo>
                    <a:pt x="99825" y="292999"/>
                  </a:lnTo>
                  <a:lnTo>
                    <a:pt x="77407" y="331687"/>
                  </a:lnTo>
                  <a:lnTo>
                    <a:pt x="57589" y="372079"/>
                  </a:lnTo>
                  <a:lnTo>
                    <a:pt x="40492" y="414051"/>
                  </a:lnTo>
                  <a:lnTo>
                    <a:pt x="26234" y="457479"/>
                  </a:lnTo>
                  <a:lnTo>
                    <a:pt x="14936" y="502239"/>
                  </a:lnTo>
                  <a:lnTo>
                    <a:pt x="6718" y="548205"/>
                  </a:lnTo>
                  <a:lnTo>
                    <a:pt x="1699" y="595254"/>
                  </a:lnTo>
                  <a:lnTo>
                    <a:pt x="0" y="643262"/>
                  </a:lnTo>
                  <a:lnTo>
                    <a:pt x="1699" y="691269"/>
                  </a:lnTo>
                  <a:lnTo>
                    <a:pt x="6718" y="738318"/>
                  </a:lnTo>
                  <a:lnTo>
                    <a:pt x="14936" y="784285"/>
                  </a:lnTo>
                  <a:lnTo>
                    <a:pt x="26234" y="829044"/>
                  </a:lnTo>
                  <a:lnTo>
                    <a:pt x="40492" y="872473"/>
                  </a:lnTo>
                  <a:lnTo>
                    <a:pt x="57589" y="914445"/>
                  </a:lnTo>
                  <a:lnTo>
                    <a:pt x="77407" y="954837"/>
                  </a:lnTo>
                  <a:lnTo>
                    <a:pt x="99825" y="993525"/>
                  </a:lnTo>
                  <a:lnTo>
                    <a:pt x="124724" y="1030383"/>
                  </a:lnTo>
                  <a:lnTo>
                    <a:pt x="151983" y="1065289"/>
                  </a:lnTo>
                  <a:lnTo>
                    <a:pt x="181484" y="1098117"/>
                  </a:lnTo>
                  <a:lnTo>
                    <a:pt x="213106" y="1128742"/>
                  </a:lnTo>
                  <a:lnTo>
                    <a:pt x="246728" y="1157042"/>
                  </a:lnTo>
                  <a:lnTo>
                    <a:pt x="282233" y="1182890"/>
                  </a:lnTo>
                  <a:lnTo>
                    <a:pt x="319499" y="1206164"/>
                  </a:lnTo>
                  <a:lnTo>
                    <a:pt x="358407" y="1226737"/>
                  </a:lnTo>
                  <a:lnTo>
                    <a:pt x="398837" y="1244487"/>
                  </a:lnTo>
                  <a:lnTo>
                    <a:pt x="440670" y="1259289"/>
                  </a:lnTo>
                  <a:lnTo>
                    <a:pt x="483785" y="1271018"/>
                  </a:lnTo>
                  <a:lnTo>
                    <a:pt x="528062" y="1279549"/>
                  </a:lnTo>
                  <a:lnTo>
                    <a:pt x="573383" y="1284759"/>
                  </a:lnTo>
                  <a:lnTo>
                    <a:pt x="619626" y="1286524"/>
                  </a:lnTo>
                  <a:lnTo>
                    <a:pt x="665869" y="1284759"/>
                  </a:lnTo>
                  <a:lnTo>
                    <a:pt x="711190" y="1279549"/>
                  </a:lnTo>
                  <a:lnTo>
                    <a:pt x="755467" y="1271018"/>
                  </a:lnTo>
                  <a:lnTo>
                    <a:pt x="798582" y="1259289"/>
                  </a:lnTo>
                  <a:lnTo>
                    <a:pt x="840414" y="1244487"/>
                  </a:lnTo>
                  <a:lnTo>
                    <a:pt x="880844" y="1226737"/>
                  </a:lnTo>
                  <a:lnTo>
                    <a:pt x="919752" y="1206164"/>
                  </a:lnTo>
                  <a:lnTo>
                    <a:pt x="957018" y="1182890"/>
                  </a:lnTo>
                  <a:lnTo>
                    <a:pt x="992523" y="1157042"/>
                  </a:lnTo>
                  <a:lnTo>
                    <a:pt x="1026146" y="1128742"/>
                  </a:lnTo>
                  <a:lnTo>
                    <a:pt x="1057767" y="1098117"/>
                  </a:lnTo>
                  <a:lnTo>
                    <a:pt x="1087268" y="1065289"/>
                  </a:lnTo>
                  <a:lnTo>
                    <a:pt x="1114527" y="1030383"/>
                  </a:lnTo>
                  <a:lnTo>
                    <a:pt x="1139426" y="993525"/>
                  </a:lnTo>
                  <a:lnTo>
                    <a:pt x="1161844" y="954837"/>
                  </a:lnTo>
                  <a:lnTo>
                    <a:pt x="1181662" y="914445"/>
                  </a:lnTo>
                  <a:lnTo>
                    <a:pt x="1198760" y="872473"/>
                  </a:lnTo>
                  <a:lnTo>
                    <a:pt x="1213017" y="829044"/>
                  </a:lnTo>
                  <a:lnTo>
                    <a:pt x="1224315" y="784285"/>
                  </a:lnTo>
                  <a:lnTo>
                    <a:pt x="1232533" y="738318"/>
                  </a:lnTo>
                  <a:lnTo>
                    <a:pt x="1237552" y="691269"/>
                  </a:lnTo>
                  <a:lnTo>
                    <a:pt x="1239252" y="643262"/>
                  </a:lnTo>
                  <a:lnTo>
                    <a:pt x="1237552" y="595254"/>
                  </a:lnTo>
                  <a:lnTo>
                    <a:pt x="1232533" y="548205"/>
                  </a:lnTo>
                  <a:lnTo>
                    <a:pt x="1224315" y="502239"/>
                  </a:lnTo>
                  <a:lnTo>
                    <a:pt x="1213017" y="457479"/>
                  </a:lnTo>
                  <a:lnTo>
                    <a:pt x="1198760" y="414051"/>
                  </a:lnTo>
                  <a:lnTo>
                    <a:pt x="1181662" y="372079"/>
                  </a:lnTo>
                  <a:lnTo>
                    <a:pt x="1161844" y="331687"/>
                  </a:lnTo>
                  <a:lnTo>
                    <a:pt x="1139426" y="292999"/>
                  </a:lnTo>
                  <a:lnTo>
                    <a:pt x="1114527" y="256140"/>
                  </a:lnTo>
                  <a:lnTo>
                    <a:pt x="1087268" y="221235"/>
                  </a:lnTo>
                  <a:lnTo>
                    <a:pt x="1057767" y="188407"/>
                  </a:lnTo>
                  <a:lnTo>
                    <a:pt x="1026146" y="157781"/>
                  </a:lnTo>
                  <a:lnTo>
                    <a:pt x="992523" y="129482"/>
                  </a:lnTo>
                  <a:lnTo>
                    <a:pt x="957018" y="103633"/>
                  </a:lnTo>
                  <a:lnTo>
                    <a:pt x="919752" y="80360"/>
                  </a:lnTo>
                  <a:lnTo>
                    <a:pt x="880844" y="59786"/>
                  </a:lnTo>
                  <a:lnTo>
                    <a:pt x="840414" y="42036"/>
                  </a:lnTo>
                  <a:lnTo>
                    <a:pt x="798582" y="27235"/>
                  </a:lnTo>
                  <a:lnTo>
                    <a:pt x="755467" y="15506"/>
                  </a:lnTo>
                  <a:lnTo>
                    <a:pt x="711190" y="6974"/>
                  </a:lnTo>
                  <a:lnTo>
                    <a:pt x="665869" y="1764"/>
                  </a:lnTo>
                  <a:lnTo>
                    <a:pt x="619626" y="0"/>
                  </a:lnTo>
                  <a:close/>
                </a:path>
              </a:pathLst>
            </a:custGeom>
            <a:solidFill>
              <a:srgbClr val="109B7D">
                <a:alpha val="548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991092" y="6306608"/>
              <a:ext cx="508634" cy="527685"/>
            </a:xfrm>
            <a:custGeom>
              <a:avLst/>
              <a:gdLst/>
              <a:ahLst/>
              <a:cxnLst/>
              <a:rect l="l" t="t" r="r" b="b"/>
              <a:pathLst>
                <a:path w="508635" h="527684">
                  <a:moveTo>
                    <a:pt x="254066" y="0"/>
                  </a:moveTo>
                  <a:lnTo>
                    <a:pt x="208397" y="4249"/>
                  </a:lnTo>
                  <a:lnTo>
                    <a:pt x="165414" y="16501"/>
                  </a:lnTo>
                  <a:lnTo>
                    <a:pt x="125834" y="36010"/>
                  </a:lnTo>
                  <a:lnTo>
                    <a:pt x="90374" y="62032"/>
                  </a:lnTo>
                  <a:lnTo>
                    <a:pt x="59753" y="93821"/>
                  </a:lnTo>
                  <a:lnTo>
                    <a:pt x="34687" y="130634"/>
                  </a:lnTo>
                  <a:lnTo>
                    <a:pt x="15895" y="171723"/>
                  </a:lnTo>
                  <a:lnTo>
                    <a:pt x="4093" y="216346"/>
                  </a:lnTo>
                  <a:lnTo>
                    <a:pt x="0" y="263757"/>
                  </a:lnTo>
                  <a:lnTo>
                    <a:pt x="4093" y="311168"/>
                  </a:lnTo>
                  <a:lnTo>
                    <a:pt x="15895" y="355791"/>
                  </a:lnTo>
                  <a:lnTo>
                    <a:pt x="34687" y="396880"/>
                  </a:lnTo>
                  <a:lnTo>
                    <a:pt x="59753" y="433693"/>
                  </a:lnTo>
                  <a:lnTo>
                    <a:pt x="90374" y="465482"/>
                  </a:lnTo>
                  <a:lnTo>
                    <a:pt x="125834" y="491504"/>
                  </a:lnTo>
                  <a:lnTo>
                    <a:pt x="165414" y="511013"/>
                  </a:lnTo>
                  <a:lnTo>
                    <a:pt x="208397" y="523265"/>
                  </a:lnTo>
                  <a:lnTo>
                    <a:pt x="254066" y="527514"/>
                  </a:lnTo>
                  <a:lnTo>
                    <a:pt x="299734" y="523265"/>
                  </a:lnTo>
                  <a:lnTo>
                    <a:pt x="342718" y="511013"/>
                  </a:lnTo>
                  <a:lnTo>
                    <a:pt x="382298" y="491504"/>
                  </a:lnTo>
                  <a:lnTo>
                    <a:pt x="417757" y="465482"/>
                  </a:lnTo>
                  <a:lnTo>
                    <a:pt x="448379" y="433693"/>
                  </a:lnTo>
                  <a:lnTo>
                    <a:pt x="473444" y="396880"/>
                  </a:lnTo>
                  <a:lnTo>
                    <a:pt x="492237" y="355791"/>
                  </a:lnTo>
                  <a:lnTo>
                    <a:pt x="504038" y="311168"/>
                  </a:lnTo>
                  <a:lnTo>
                    <a:pt x="508132" y="263757"/>
                  </a:lnTo>
                  <a:lnTo>
                    <a:pt x="504038" y="216346"/>
                  </a:lnTo>
                  <a:lnTo>
                    <a:pt x="492237" y="171723"/>
                  </a:lnTo>
                  <a:lnTo>
                    <a:pt x="473444" y="130634"/>
                  </a:lnTo>
                  <a:lnTo>
                    <a:pt x="448379" y="93821"/>
                  </a:lnTo>
                  <a:lnTo>
                    <a:pt x="417757" y="62032"/>
                  </a:lnTo>
                  <a:lnTo>
                    <a:pt x="382298" y="36010"/>
                  </a:lnTo>
                  <a:lnTo>
                    <a:pt x="342718" y="16501"/>
                  </a:lnTo>
                  <a:lnTo>
                    <a:pt x="299734" y="4249"/>
                  </a:lnTo>
                  <a:lnTo>
                    <a:pt x="254066" y="0"/>
                  </a:lnTo>
                  <a:close/>
                </a:path>
              </a:pathLst>
            </a:custGeom>
            <a:solidFill>
              <a:srgbClr val="8348E1">
                <a:alpha val="548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2920" y="3322320"/>
              <a:ext cx="1740408" cy="103631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43784" y="1996439"/>
              <a:ext cx="1737360" cy="10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4350" y="958065"/>
              <a:ext cx="2371668" cy="281933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9768" y="295656"/>
              <a:ext cx="1740408" cy="1036320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2376" rIns="0" bIns="0" rtlCol="0">
            <a:spAutoFit/>
          </a:bodyPr>
          <a:lstStyle/>
          <a:p>
            <a:pPr marL="5617210">
              <a:lnSpc>
                <a:spcPct val="100000"/>
              </a:lnSpc>
              <a:spcBef>
                <a:spcPts val="95"/>
              </a:spcBef>
            </a:pPr>
            <a:r>
              <a:rPr sz="5200" spc="475" dirty="0">
                <a:solidFill>
                  <a:srgbClr val="FFFFFF"/>
                </a:solidFill>
              </a:rPr>
              <a:t>Why</a:t>
            </a:r>
            <a:r>
              <a:rPr sz="5200" spc="-100" dirty="0">
                <a:solidFill>
                  <a:srgbClr val="FFFFFF"/>
                </a:solidFill>
              </a:rPr>
              <a:t> </a:t>
            </a:r>
            <a:r>
              <a:rPr sz="5200" spc="380" dirty="0">
                <a:solidFill>
                  <a:srgbClr val="FFFFFF"/>
                </a:solidFill>
              </a:rPr>
              <a:t>Music?</a:t>
            </a:r>
            <a:endParaRPr sz="5200"/>
          </a:p>
        </p:txBody>
      </p:sp>
      <p:sp>
        <p:nvSpPr>
          <p:cNvPr id="17" name="object 17"/>
          <p:cNvSpPr txBox="1"/>
          <p:nvPr/>
        </p:nvSpPr>
        <p:spPr>
          <a:xfrm>
            <a:off x="5947600" y="1272031"/>
            <a:ext cx="5786755" cy="5039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25425" lvl="0" indent="0" algn="l" defTabSz="914400" rtl="0" eaLnBrk="1" fontAlgn="auto" latinLnBrk="0" hangingPunct="1">
              <a:lnSpc>
                <a:spcPct val="1107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Save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Music,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invest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public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music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education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young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people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have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tools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reach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their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full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potential.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5244" lvl="0" indent="0" algn="l" defTabSz="914400" rtl="0" eaLnBrk="1" fontAlgn="auto" latinLnBrk="0" hangingPunct="1">
              <a:lnSpc>
                <a:spcPct val="105300"/>
              </a:lnSpc>
              <a:spcBef>
                <a:spcPts val="8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reality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that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almost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affluent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suburban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school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districts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provide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music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</a:t>
            </a:r>
            <a:r>
              <a:rPr kumimoji="0" sz="15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core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part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their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children’s</a:t>
            </a:r>
            <a:r>
              <a:rPr kumimoji="0" sz="15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education.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80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1" u="none" strike="noStrike" kern="0" cap="none" spc="-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The</a:t>
            </a:r>
            <a:r>
              <a:rPr kumimoji="0" sz="1500" b="1" i="1" u="none" strike="noStrike" kern="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approximately</a:t>
            </a:r>
            <a:r>
              <a:rPr kumimoji="0" sz="1500" b="1" i="1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2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*4</a:t>
            </a:r>
            <a:r>
              <a:rPr kumimoji="0" sz="1500" b="1" i="1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million</a:t>
            </a:r>
            <a:r>
              <a:rPr kumimoji="0" sz="1500" b="1" i="1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public</a:t>
            </a:r>
            <a:r>
              <a:rPr kumimoji="0" sz="1500" b="1" i="1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school</a:t>
            </a:r>
            <a:r>
              <a:rPr kumimoji="0" sz="1500" b="1" i="1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students</a:t>
            </a:r>
            <a:r>
              <a:rPr kumimoji="0" sz="1500" b="1" i="1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2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who</a:t>
            </a:r>
            <a:r>
              <a:rPr kumimoji="0" sz="1500" b="1" i="1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don’t </a:t>
            </a:r>
            <a:r>
              <a:rPr kumimoji="0" sz="1500" b="1" i="1" u="none" strike="noStrike" kern="0" cap="none" spc="-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have</a:t>
            </a:r>
            <a:r>
              <a:rPr kumimoji="0" sz="1500" b="1" i="1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access</a:t>
            </a:r>
            <a:r>
              <a:rPr kumimoji="0" sz="1500" b="1" i="1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to</a:t>
            </a:r>
            <a:r>
              <a:rPr kumimoji="0" sz="1500" b="1" i="1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music</a:t>
            </a:r>
            <a:r>
              <a:rPr kumimoji="0" sz="1500" b="1" i="1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education</a:t>
            </a:r>
            <a:r>
              <a:rPr kumimoji="0" sz="1500" b="1" i="1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attend</a:t>
            </a:r>
            <a:r>
              <a:rPr kumimoji="0" sz="1500" b="1" i="1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public</a:t>
            </a:r>
            <a:r>
              <a:rPr kumimoji="0" sz="1500" b="1" i="1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schools</a:t>
            </a:r>
            <a:r>
              <a:rPr kumimoji="0" sz="1500" b="1" i="1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that</a:t>
            </a:r>
            <a:r>
              <a:rPr kumimoji="0" sz="1500" b="1" i="1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largely </a:t>
            </a:r>
            <a:r>
              <a:rPr kumimoji="0" sz="1500" b="1" i="1" u="none" strike="noStrike" kern="0" cap="none" spc="-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serve</a:t>
            </a:r>
            <a:r>
              <a:rPr kumimoji="0" sz="1500" b="1" i="1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low-</a:t>
            </a:r>
            <a:r>
              <a:rPr kumimoji="0" sz="1500" b="1" i="1" u="none" strike="noStrike" kern="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income,</a:t>
            </a:r>
            <a:r>
              <a:rPr kumimoji="0" sz="1500" b="1" i="1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of</a:t>
            </a:r>
            <a:r>
              <a:rPr kumimoji="0" sz="1500" b="1" i="1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color,</a:t>
            </a:r>
            <a:r>
              <a:rPr kumimoji="0" sz="1500" b="1" i="1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and</a:t>
            </a:r>
            <a:r>
              <a:rPr kumimoji="0" sz="1500" b="1" i="1" u="none" strike="noStrike" kern="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immigrant</a:t>
            </a:r>
            <a:r>
              <a:rPr kumimoji="0" sz="1500" b="1" i="1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students.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269240" lvl="0" indent="0" algn="l" defTabSz="914400" rtl="0" eaLnBrk="1" fontAlgn="auto" latinLnBrk="0" hangingPunct="1">
              <a:lnSpc>
                <a:spcPct val="107300"/>
              </a:lnSpc>
              <a:spcBef>
                <a:spcPts val="7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1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Music </a:t>
            </a:r>
            <a:r>
              <a:rPr kumimoji="0" sz="1500" b="1" i="1" u="none" strike="noStrike" kern="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education</a:t>
            </a:r>
            <a:r>
              <a:rPr kumimoji="0" sz="1500" b="1" i="1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20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makes</a:t>
            </a:r>
            <a:r>
              <a:rPr kumimoji="0" sz="1500" b="1" i="1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a </a:t>
            </a:r>
            <a:r>
              <a:rPr kumimoji="0" sz="1500" b="1" i="1" u="none" strike="noStrike" kern="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profound</a:t>
            </a:r>
            <a:r>
              <a:rPr kumimoji="0" sz="1500" b="1" i="1" u="none" strike="noStrike" kern="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impact</a:t>
            </a:r>
            <a:r>
              <a:rPr kumimoji="0" sz="1500" b="1" i="1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on</a:t>
            </a:r>
            <a:r>
              <a:rPr kumimoji="0" sz="1500" b="1" i="1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children’s </a:t>
            </a:r>
            <a:r>
              <a:rPr kumimoji="0" sz="1500" b="1" i="1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academic,</a:t>
            </a:r>
            <a:r>
              <a:rPr kumimoji="0" sz="1500" b="1" i="1" u="none" strike="noStrike" kern="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social</a:t>
            </a:r>
            <a:r>
              <a:rPr kumimoji="0" sz="1500" b="1" i="1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and</a:t>
            </a:r>
            <a:r>
              <a:rPr kumimoji="0" sz="1500" b="1" i="1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emotional</a:t>
            </a:r>
            <a:r>
              <a:rPr kumimoji="0" sz="1500" b="1" i="1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development</a:t>
            </a:r>
            <a:r>
              <a:rPr kumimoji="0" sz="1500" b="1" i="1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–</a:t>
            </a:r>
            <a:r>
              <a:rPr kumimoji="0" sz="1500" b="0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</a:t>
            </a:r>
            <a:r>
              <a:rPr kumimoji="0" sz="1500" b="0" i="0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provides</a:t>
            </a:r>
            <a:r>
              <a:rPr kumimoji="0" sz="1500" b="0" i="0" u="none" strike="noStrike" kern="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young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people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strong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connection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their</a:t>
            </a:r>
            <a:r>
              <a:rPr kumimoji="0" sz="15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schools,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builds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resilience,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gives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students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sense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purpose.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Decades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research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consistently demonstrate</a:t>
            </a:r>
            <a:r>
              <a:rPr kumimoji="0" sz="1500" b="0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1" i="1" u="none" strike="noStrike" kern="0" cap="none" spc="-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music</a:t>
            </a:r>
            <a:r>
              <a:rPr kumimoji="0" sz="1500" b="1" i="1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education</a:t>
            </a:r>
            <a:r>
              <a:rPr kumimoji="0" sz="1500" b="1" i="1" u="none" strike="noStrike" kern="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improves</a:t>
            </a:r>
            <a:r>
              <a:rPr kumimoji="0" sz="1500" b="1" i="1" u="none" strike="noStrike" kern="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self-</a:t>
            </a:r>
            <a:r>
              <a:rPr kumimoji="0" sz="1500" b="1" i="1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discipline,</a:t>
            </a:r>
            <a:r>
              <a:rPr kumimoji="0" sz="1500" b="1" i="1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early </a:t>
            </a:r>
            <a:r>
              <a:rPr kumimoji="0" sz="1500" b="1" i="1" u="none" strike="noStrike" kern="0" cap="none" spc="-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cognitive</a:t>
            </a:r>
            <a:r>
              <a:rPr kumimoji="0" sz="1500" b="1" i="1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development,</a:t>
            </a:r>
            <a:r>
              <a:rPr kumimoji="0" sz="1500" b="1" i="1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basic</a:t>
            </a:r>
            <a:r>
              <a:rPr kumimoji="0" sz="1500" b="1" i="1" u="none" strike="noStrike" kern="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math</a:t>
            </a:r>
            <a:r>
              <a:rPr kumimoji="0" sz="1500" b="1" i="1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and</a:t>
            </a:r>
            <a:r>
              <a:rPr kumimoji="0" sz="1500" b="1" i="1" u="none" strike="noStrike" kern="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reading</a:t>
            </a:r>
            <a:r>
              <a:rPr kumimoji="0" sz="1500" b="1" i="1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abilities,</a:t>
            </a:r>
            <a:r>
              <a:rPr kumimoji="0" sz="1500" b="1" i="1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self- </a:t>
            </a:r>
            <a:r>
              <a:rPr kumimoji="0" sz="1500" b="1" i="1" u="none" strike="noStrike" kern="0" cap="none" spc="-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esteem,</a:t>
            </a:r>
            <a:r>
              <a:rPr kumimoji="0" sz="1500" b="1" i="1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teamwork,</a:t>
            </a:r>
            <a:r>
              <a:rPr kumimoji="0" sz="1500" b="1" i="1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and</a:t>
            </a:r>
            <a:r>
              <a:rPr kumimoji="0" sz="1500" b="1" i="1" u="none" strike="noStrike" kern="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school</a:t>
            </a:r>
            <a:r>
              <a:rPr kumimoji="0" sz="1500" b="1" i="1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attendance</a:t>
            </a:r>
            <a:r>
              <a:rPr kumimoji="0" sz="15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102235" lvl="0" indent="0" algn="l" defTabSz="914400" rtl="0" eaLnBrk="1" fontAlgn="auto" latinLnBrk="0" hangingPunct="1">
              <a:lnSpc>
                <a:spcPct val="108700"/>
              </a:lnSpc>
              <a:spcBef>
                <a:spcPts val="7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Most</a:t>
            </a:r>
            <a:r>
              <a:rPr kumimoji="0" sz="15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importantly,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by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investing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music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education,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1" i="1" u="none" strike="noStrike" kern="0" cap="none" spc="-2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we</a:t>
            </a:r>
            <a:r>
              <a:rPr kumimoji="0" sz="1500" b="1" i="1" u="none" strike="noStrike" kern="0" cap="none" spc="-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are </a:t>
            </a:r>
            <a:r>
              <a:rPr kumimoji="0" sz="1500" b="1" i="1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connecting </a:t>
            </a:r>
            <a:r>
              <a:rPr kumimoji="0" sz="1500" b="1" i="1" u="none" strike="noStrike" kern="0" cap="none" spc="-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students</a:t>
            </a:r>
            <a:r>
              <a:rPr kumimoji="0" sz="1500" b="1" i="1" u="none" strike="noStrike" kern="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in</a:t>
            </a:r>
            <a:r>
              <a:rPr kumimoji="0" sz="1500" b="1" i="1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these</a:t>
            </a:r>
            <a:r>
              <a:rPr kumimoji="0" sz="1500" b="1" i="1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communities</a:t>
            </a:r>
            <a:r>
              <a:rPr kumimoji="0" sz="1500" b="1" i="1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to</a:t>
            </a:r>
            <a:r>
              <a:rPr kumimoji="0" sz="1500" b="1" i="1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a </a:t>
            </a:r>
            <a:r>
              <a:rPr kumimoji="0" sz="1500" b="1" i="1" u="none" strike="noStrike" kern="0" cap="none" spc="-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very</a:t>
            </a:r>
            <a:r>
              <a:rPr kumimoji="0" sz="1500" b="1" i="1" u="none" strike="noStrike" kern="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rich</a:t>
            </a:r>
            <a:r>
              <a:rPr kumimoji="0" sz="1500" b="1" i="1" u="none" strike="noStrike" kern="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musical</a:t>
            </a:r>
            <a:r>
              <a:rPr kumimoji="0" sz="1500" b="1" i="1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and</a:t>
            </a:r>
            <a:r>
              <a:rPr kumimoji="0" sz="1500" b="1" i="1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cultural </a:t>
            </a:r>
            <a:r>
              <a:rPr kumimoji="0" sz="1500" b="1" i="1" u="none" strike="noStrike" kern="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legacy</a:t>
            </a:r>
            <a:r>
              <a:rPr kumimoji="0" sz="1500" b="1" i="1" u="none" strike="noStrike" kern="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that</a:t>
            </a:r>
            <a:r>
              <a:rPr kumimoji="0" sz="1500" b="1" i="1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is</a:t>
            </a:r>
            <a:r>
              <a:rPr kumimoji="0" sz="1500" b="1" i="1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rightfully</a:t>
            </a:r>
            <a:r>
              <a:rPr kumimoji="0" sz="1500" b="1" i="1" u="none" strike="noStrike" kern="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500" b="1" i="1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theirs.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7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sng" strike="noStrike" kern="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Calibri"/>
                <a:ea typeface="+mn-ea"/>
                <a:cs typeface="Calibri"/>
              </a:rPr>
              <a:t>*Arts</a:t>
            </a:r>
            <a:r>
              <a:rPr kumimoji="0" sz="1400" b="0" i="1" u="sng" strike="noStrike" kern="0" cap="none" spc="-15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Calibri"/>
                <a:ea typeface="+mn-ea"/>
                <a:cs typeface="Calibri"/>
              </a:rPr>
              <a:t> </a:t>
            </a:r>
            <a:r>
              <a:rPr kumimoji="0" sz="1400" b="0" i="1" u="sng" strike="noStrike" kern="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Calibri"/>
                <a:ea typeface="+mn-ea"/>
                <a:cs typeface="Calibri"/>
              </a:rPr>
              <a:t>Education</a:t>
            </a:r>
            <a:r>
              <a:rPr kumimoji="0" sz="1400" b="0" i="1" u="sng" strike="noStrike" kern="0" cap="none" spc="-1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Calibri"/>
                <a:ea typeface="+mn-ea"/>
                <a:cs typeface="Calibri"/>
              </a:rPr>
              <a:t> </a:t>
            </a:r>
            <a:r>
              <a:rPr kumimoji="0" sz="1400" b="0" i="1" u="sng" strike="noStrike" kern="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Calibri"/>
                <a:ea typeface="+mn-ea"/>
                <a:cs typeface="Calibri"/>
              </a:rPr>
              <a:t>Data</a:t>
            </a:r>
            <a:r>
              <a:rPr kumimoji="0" sz="1400" b="0" i="1" u="sng" strike="noStrike" kern="0" cap="none" spc="-1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Calibri"/>
                <a:ea typeface="+mn-ea"/>
                <a:cs typeface="Calibri"/>
              </a:rPr>
              <a:t> Project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490712" y="6184386"/>
            <a:ext cx="648927" cy="6090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3668BA94-0A64-9209-8645-C7DC23697E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6901486"/>
              </p:ext>
            </p:extLst>
          </p:nvPr>
        </p:nvGraphicFramePr>
        <p:xfrm>
          <a:off x="-1" y="204716"/>
          <a:ext cx="5334001" cy="397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A group of people singing on a stage&#10;&#10;Description automatically generated">
            <a:extLst>
              <a:ext uri="{FF2B5EF4-FFF2-40B4-BE49-F238E27FC236}">
                <a16:creationId xmlns:a16="http://schemas.microsoft.com/office/drawing/2014/main" id="{817E856D-F402-B3AB-E406-FD9C0811A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19" y="4040005"/>
            <a:ext cx="5010160" cy="2817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white logo with text&#10;&#10;Description automatically generated">
            <a:extLst>
              <a:ext uri="{FF2B5EF4-FFF2-40B4-BE49-F238E27FC236}">
                <a16:creationId xmlns:a16="http://schemas.microsoft.com/office/drawing/2014/main" id="{55EF3BAA-C781-146A-71CB-8F59EBA571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409" y="133204"/>
            <a:ext cx="6591591" cy="65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24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2441" y="993287"/>
            <a:ext cx="8540115" cy="5864860"/>
            <a:chOff x="542441" y="993287"/>
            <a:chExt cx="8540115" cy="58648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2441" y="993287"/>
              <a:ext cx="8539566" cy="566965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84433" y="6248399"/>
              <a:ext cx="4089400" cy="6095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6463" y="118628"/>
            <a:ext cx="7812301" cy="8124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200" spc="880" dirty="0">
                <a:solidFill>
                  <a:srgbClr val="26275F"/>
                </a:solidFill>
              </a:rPr>
              <a:t>2022</a:t>
            </a:r>
            <a:r>
              <a:rPr sz="5200" spc="-105" dirty="0">
                <a:solidFill>
                  <a:srgbClr val="26275F"/>
                </a:solidFill>
              </a:rPr>
              <a:t> </a:t>
            </a:r>
            <a:r>
              <a:rPr lang="en-US" sz="5200" spc="-105" dirty="0">
                <a:solidFill>
                  <a:srgbClr val="26275F"/>
                </a:solidFill>
              </a:rPr>
              <a:t>STM </a:t>
            </a:r>
            <a:r>
              <a:rPr sz="5200" spc="520" dirty="0">
                <a:solidFill>
                  <a:srgbClr val="26275F"/>
                </a:solidFill>
              </a:rPr>
              <a:t>Impact</a:t>
            </a:r>
            <a:r>
              <a:rPr sz="5200" spc="-105" dirty="0">
                <a:solidFill>
                  <a:srgbClr val="26275F"/>
                </a:solidFill>
              </a:rPr>
              <a:t> </a:t>
            </a:r>
            <a:r>
              <a:rPr sz="5200" spc="600" dirty="0">
                <a:solidFill>
                  <a:srgbClr val="26275F"/>
                </a:solidFill>
              </a:rPr>
              <a:t>Map</a:t>
            </a:r>
            <a:endParaRPr sz="5200" dirty="0"/>
          </a:p>
        </p:txBody>
      </p:sp>
      <p:sp>
        <p:nvSpPr>
          <p:cNvPr id="6" name="object 6"/>
          <p:cNvSpPr txBox="1"/>
          <p:nvPr/>
        </p:nvSpPr>
        <p:spPr>
          <a:xfrm>
            <a:off x="8713537" y="405603"/>
            <a:ext cx="2810510" cy="588327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37820" marR="5080" lvl="0" indent="-325755" algn="l" defTabSz="914400" rtl="0" eaLnBrk="1" fontAlgn="auto" latinLnBrk="0" hangingPunct="1">
              <a:lnSpc>
                <a:spcPct val="1026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0" i="0" u="none" strike="noStrike" kern="0" cap="none" spc="32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2022</a:t>
            </a:r>
            <a:r>
              <a:rPr kumimoji="0" sz="1950" b="0" i="0" u="none" strike="noStrike" kern="0" cap="none" spc="-3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950" b="0" i="0" u="none" strike="noStrike" kern="0" cap="none" spc="17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School</a:t>
            </a:r>
            <a:r>
              <a:rPr kumimoji="0" sz="1950" b="0" i="0" u="none" strike="noStrike" kern="0" cap="none" spc="-3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950" b="0" i="0" u="none" strike="noStrike" kern="0" cap="none" spc="19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Grants</a:t>
            </a:r>
            <a:r>
              <a:rPr kumimoji="0" sz="1950" b="0" i="0" u="none" strike="noStrike" kern="0" cap="none" spc="-2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950" b="0" i="0" u="none" strike="noStrike" kern="0" cap="none" spc="-5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&amp; </a:t>
            </a:r>
            <a:r>
              <a:rPr kumimoji="0" sz="1950" b="0" i="0" u="none" strike="noStrike" kern="0" cap="none" spc="12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Active</a:t>
            </a:r>
            <a:r>
              <a:rPr kumimoji="0" sz="1950" b="0" i="0" u="none" strike="noStrike" kern="0" cap="none" spc="-2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950" b="0" i="0" u="none" strike="noStrike" kern="0" cap="none" spc="17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Programs</a:t>
            </a:r>
            <a:endParaRPr kumimoji="0" sz="19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1087755" marR="0" lvl="0" indent="-17208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088390" algn="l"/>
              </a:tabLst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Akron,</a:t>
            </a:r>
            <a:r>
              <a:rPr kumimoji="0" sz="1200" b="0" i="0" u="none" strike="noStrike" kern="0" cap="none" spc="17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4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OH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982344" marR="0" lvl="0" indent="-172085" algn="l" defTabSz="914400" rtl="0" eaLnBrk="1" fontAlgn="auto" latinLnBrk="0" hangingPunct="1">
              <a:lnSpc>
                <a:spcPts val="143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982980" algn="l"/>
              </a:tabLst>
              <a:defRPr/>
            </a:pPr>
            <a:r>
              <a:rPr kumimoji="0" sz="1200" b="0" i="0" u="none" strike="noStrike" kern="0" cap="none" spc="7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Anaheim,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2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CA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1035050" marR="0" lvl="1" indent="-17145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035050" algn="l"/>
              </a:tabLst>
              <a:defRPr/>
            </a:pPr>
            <a:r>
              <a:rPr kumimoji="0" sz="1200" b="0" i="0" u="none" strike="noStrike" kern="0" cap="none" spc="8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Atlanta,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3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GA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937260" marR="0" lvl="0" indent="-172085" algn="l" defTabSz="914400" rtl="0" eaLnBrk="1" fontAlgn="auto" latinLnBrk="0" hangingPunct="1">
              <a:lnSpc>
                <a:spcPts val="143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937894" algn="l"/>
              </a:tabLst>
              <a:defRPr/>
            </a:pPr>
            <a:r>
              <a:rPr kumimoji="0" sz="1200" b="0" i="0" u="none" strike="noStrike" kern="0" cap="none" spc="6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Baltimore,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5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MD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936625" marR="0" lvl="0" indent="-171450" algn="l" defTabSz="914400" rtl="0" eaLnBrk="1" fontAlgn="auto" latinLnBrk="0" hangingPunct="1">
              <a:lnSpc>
                <a:spcPts val="14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936625" algn="l"/>
              </a:tabLst>
              <a:defRPr/>
            </a:pPr>
            <a:r>
              <a:rPr kumimoji="0" sz="1200" b="0" i="0" u="none" strike="noStrike" kern="0" cap="none" spc="6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Cleveland,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4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OH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931544" marR="0" lvl="0" indent="-172085" algn="l" defTabSz="914400" rtl="0" eaLnBrk="1" fontAlgn="auto" latinLnBrk="0" hangingPunct="1">
              <a:lnSpc>
                <a:spcPts val="14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932180" algn="l"/>
              </a:tabLst>
              <a:defRPr/>
            </a:pPr>
            <a:r>
              <a:rPr kumimoji="0" sz="1200" b="0" i="0" u="none" strike="noStrike" kern="0" cap="none" spc="6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Columbus,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4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OH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974725" marR="0" lvl="0" indent="-171450" algn="l" defTabSz="914400" rtl="0" eaLnBrk="1" fontAlgn="auto" latinLnBrk="0" hangingPunct="1">
              <a:lnSpc>
                <a:spcPts val="143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974725" algn="l"/>
              </a:tabLst>
              <a:defRPr/>
            </a:pPr>
            <a:r>
              <a:rPr kumimoji="0" sz="1200" b="0" i="0" u="none" strike="noStrike" kern="0" cap="none" spc="7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Compton,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2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CA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991235" marR="0" lvl="0" indent="-172085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991869" algn="l"/>
              </a:tabLst>
              <a:defRPr/>
            </a:pPr>
            <a:r>
              <a:rPr kumimoji="0" sz="1200" b="0" i="0" u="none" strike="noStrike" kern="0" cap="none" spc="6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Elizabeth,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9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NJ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1081405" marR="0" lvl="1" indent="-172085" algn="l" defTabSz="914400" rtl="0" eaLnBrk="1" fontAlgn="auto" latinLnBrk="0" hangingPunct="1">
              <a:lnSpc>
                <a:spcPts val="143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082040" algn="l"/>
              </a:tabLst>
              <a:defRPr/>
            </a:pPr>
            <a:r>
              <a:rPr kumimoji="0" sz="1200" b="0" i="0" u="none" strike="noStrike" kern="0" cap="none" spc="4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Detroit,</a:t>
            </a:r>
            <a:r>
              <a:rPr kumimoji="0" sz="1200" b="0" i="0" u="none" strike="noStrike" kern="0" cap="none" spc="-4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5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MI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937260" marR="0" lvl="0" indent="-172085" algn="l" defTabSz="914400" rtl="0" eaLnBrk="1" fontAlgn="auto" latinLnBrk="0" hangingPunct="1">
              <a:lnSpc>
                <a:spcPts val="14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937894" algn="l"/>
              </a:tabLst>
              <a:defRPr/>
            </a:pPr>
            <a:r>
              <a:rPr kumimoji="0" sz="1200" b="0" i="0" u="none" strike="noStrike" kern="0" cap="none" spc="8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Jersey</a:t>
            </a:r>
            <a:r>
              <a:rPr kumimoji="0" sz="1200" b="0" i="0" u="none" strike="noStrike" kern="0" cap="none" spc="7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City,</a:t>
            </a:r>
            <a:r>
              <a:rPr kumimoji="0" sz="1200" b="0" i="0" u="none" strike="noStrike" kern="0" cap="none" spc="6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9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NJ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594360" marR="0" lvl="0" indent="-172085" algn="l" defTabSz="914400" rtl="0" eaLnBrk="1" fontAlgn="auto" latinLnBrk="0" hangingPunct="1">
              <a:lnSpc>
                <a:spcPts val="14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594995" algn="l"/>
              </a:tabLst>
              <a:defRPr/>
            </a:pPr>
            <a:r>
              <a:rPr kumimoji="0" sz="1200" b="0" i="0" u="none" strike="noStrike" kern="0" cap="none" spc="7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Kentucky</a:t>
            </a:r>
            <a:r>
              <a:rPr kumimoji="0" sz="1200" b="0" i="0" u="none" strike="noStrike" kern="0" cap="none" spc="8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(Pike</a:t>
            </a:r>
            <a:r>
              <a:rPr kumimoji="0" sz="1200" b="0" i="0" u="none" strike="noStrike" kern="0" cap="none" spc="9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5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County)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875030" marR="0" lvl="1" indent="-172085" algn="l" defTabSz="914400" rtl="0" eaLnBrk="1" fontAlgn="auto" latinLnBrk="0" hangingPunct="1">
              <a:lnSpc>
                <a:spcPts val="143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875665" algn="l"/>
              </a:tabLst>
              <a:defRPr/>
            </a:pPr>
            <a:r>
              <a:rPr kumimoji="0" sz="1200" b="0" i="0" u="none" strike="noStrike" kern="0" cap="none" spc="8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Los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5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Angeles,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2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CA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974725" marR="0" lvl="2" indent="-17145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974725" algn="l"/>
              </a:tabLst>
              <a:defRPr/>
            </a:pPr>
            <a:r>
              <a:rPr kumimoji="0" sz="1200" b="0" i="0" u="none" strike="noStrike" kern="0" cap="none" spc="6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Memphis,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7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TN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923925" marR="0" lvl="2" indent="-171450" algn="l" defTabSz="914400" rtl="0" eaLnBrk="1" fontAlgn="auto" latinLnBrk="0" hangingPunct="1">
              <a:lnSpc>
                <a:spcPts val="143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923925" algn="l"/>
              </a:tabLst>
              <a:defRPr/>
            </a:pPr>
            <a:r>
              <a:rPr kumimoji="0" sz="1200" b="0" i="0" u="none" strike="noStrike" kern="0" cap="none" spc="5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Milwaukee,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5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WI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841375" marR="0" lvl="1" indent="-171450" algn="l" defTabSz="914400" rtl="0" eaLnBrk="1" fontAlgn="auto" latinLnBrk="0" hangingPunct="1">
              <a:lnSpc>
                <a:spcPts val="14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841375" algn="l"/>
              </a:tabLst>
              <a:defRPr/>
            </a:pPr>
            <a:r>
              <a:rPr kumimoji="0" sz="1200" b="0" i="0" u="none" strike="noStrike" kern="0" cap="none" spc="5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Mississippi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6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Delta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972185" marR="0" lvl="2" indent="-172085" algn="l" defTabSz="914400" rtl="0" eaLnBrk="1" fontAlgn="auto" latinLnBrk="0" hangingPunct="1">
              <a:lnSpc>
                <a:spcPts val="14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972819" algn="l"/>
              </a:tabLst>
              <a:defRPr/>
            </a:pPr>
            <a:r>
              <a:rPr kumimoji="0" sz="1200" b="0" i="0" u="none" strike="noStrike" kern="0" cap="none" spc="5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Nashville,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7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TN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850900" marR="0" lvl="1" indent="-171450" algn="l" defTabSz="914400" rtl="0" eaLnBrk="1" fontAlgn="auto" latinLnBrk="0" hangingPunct="1">
              <a:lnSpc>
                <a:spcPts val="143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850900" algn="l"/>
              </a:tabLst>
              <a:defRPr/>
            </a:pPr>
            <a:r>
              <a:rPr kumimoji="0" sz="1200" b="0" i="0" u="none" strike="noStrike" kern="0" cap="none" spc="5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New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6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Orleans,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LA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962025" marR="0" lvl="2" indent="-17145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962025" algn="l"/>
              </a:tabLst>
              <a:defRPr/>
            </a:pPr>
            <a:r>
              <a:rPr kumimoji="0" sz="1200" b="0" i="0" u="none" strike="noStrike" kern="0" cap="none" spc="5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New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York,</a:t>
            </a:r>
            <a:r>
              <a:rPr kumimoji="0" sz="1200" b="0" i="0" u="none" strike="noStrike" kern="0" cap="none" spc="6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3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NY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1049655" marR="0" lvl="3" indent="-172085" algn="l" defTabSz="914400" rtl="0" eaLnBrk="1" fontAlgn="auto" latinLnBrk="0" hangingPunct="1">
              <a:lnSpc>
                <a:spcPts val="143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050290" algn="l"/>
              </a:tabLst>
              <a:defRPr/>
            </a:pPr>
            <a:r>
              <a:rPr kumimoji="0" sz="1200" b="0" i="0" u="none" strike="noStrike" kern="0" cap="none" spc="5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Newark,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8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NJ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1057910" marR="0" lvl="3" indent="-172085" algn="l" defTabSz="914400" rtl="0" eaLnBrk="1" fontAlgn="auto" latinLnBrk="0" hangingPunct="1">
              <a:lnSpc>
                <a:spcPts val="14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058545" algn="l"/>
              </a:tabLst>
              <a:defRPr/>
            </a:pPr>
            <a:r>
              <a:rPr kumimoji="0" sz="1200" b="0" i="0" u="none" strike="noStrike" kern="0" cap="none" spc="9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Passaic,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9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NJ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1008380" marR="0" lvl="3" indent="-172085" algn="l" defTabSz="914400" rtl="0" eaLnBrk="1" fontAlgn="auto" latinLnBrk="0" hangingPunct="1">
              <a:lnSpc>
                <a:spcPts val="14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009015" algn="l"/>
              </a:tabLst>
              <a:defRPr/>
            </a:pPr>
            <a:r>
              <a:rPr kumimoji="0" sz="1200" b="0" i="0" u="none" strike="noStrike" kern="0" cap="none" spc="7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Paterson,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9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NJ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857885" marR="0" lvl="1" indent="-172085" algn="l" defTabSz="914400" rtl="0" eaLnBrk="1" fontAlgn="auto" latinLnBrk="0" hangingPunct="1">
              <a:lnSpc>
                <a:spcPts val="143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858519" algn="l"/>
              </a:tabLst>
              <a:defRPr/>
            </a:pPr>
            <a:r>
              <a:rPr kumimoji="0" sz="1200" b="0" i="0" u="none" strike="noStrike" kern="0" cap="none" spc="6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Philadelphia,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3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PA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643255" marR="0" lvl="0" indent="-172085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43890" algn="l"/>
              </a:tabLst>
              <a:defRPr/>
            </a:pPr>
            <a:r>
              <a:rPr kumimoji="0" sz="1200" b="0" i="0" u="none" strike="noStrike" kern="0" cap="none" spc="15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San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6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Diego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5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County,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2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CA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1020444" marR="0" lvl="1" indent="-172085" algn="l" defTabSz="914400" rtl="0" eaLnBrk="1" fontAlgn="auto" latinLnBrk="0" hangingPunct="1">
              <a:lnSpc>
                <a:spcPts val="143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021080" algn="l"/>
              </a:tabLst>
              <a:defRPr/>
            </a:pPr>
            <a:r>
              <a:rPr kumimoji="0" sz="1200" b="0" i="0" u="none" strike="noStrike" kern="0" cap="none" spc="8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St.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5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Paul,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5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MN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661035" marR="0" lvl="0" indent="-172085" algn="l" defTabSz="914400" rtl="0" eaLnBrk="1" fontAlgn="auto" latinLnBrk="0" hangingPunct="1">
              <a:lnSpc>
                <a:spcPts val="14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61670" algn="l"/>
              </a:tabLst>
              <a:defRPr/>
            </a:pPr>
            <a:r>
              <a:rPr kumimoji="0" sz="1200" b="0" i="0" u="none" strike="noStrike" kern="0" cap="none" spc="12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Texas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6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(Mineral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4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Wells)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877569" marR="0" lvl="1" indent="-172085" algn="l" defTabSz="914400" rtl="0" eaLnBrk="1" fontAlgn="auto" latinLnBrk="0" hangingPunct="1">
              <a:lnSpc>
                <a:spcPts val="14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878205" algn="l"/>
              </a:tabLst>
              <a:defRPr/>
            </a:pPr>
            <a:r>
              <a:rPr kumimoji="0" sz="1200" b="0" i="0" u="none" strike="noStrike" kern="0" cap="none" spc="6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Watsonville,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2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CA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  <a:p>
            <a:pPr marL="965835" marR="0" lvl="2" indent="-172085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966469" algn="l"/>
              </a:tabLst>
              <a:defRPr/>
            </a:pPr>
            <a:r>
              <a:rPr kumimoji="0" sz="1200" b="0" i="0" u="none" strike="noStrike" kern="0" cap="none" spc="10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West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200" b="0" i="0" u="none" strike="noStrike" kern="0" cap="none" spc="50" normalizeH="0" baseline="0" noProof="0" dirty="0">
                <a:ln>
                  <a:noFill/>
                </a:ln>
                <a:solidFill>
                  <a:srgbClr val="26265E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Virginia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6463" y="118628"/>
            <a:ext cx="11491231" cy="1551205"/>
          </a:xfrm>
          <a:prstGeom prst="rect">
            <a:avLst/>
          </a:prstGeom>
        </p:spPr>
        <p:txBody>
          <a:bodyPr vert="horz" wrap="square" lIns="0" tIns="103643" rIns="0" bIns="0" rtlCol="0">
            <a:spAutoFit/>
          </a:bodyPr>
          <a:lstStyle/>
          <a:p>
            <a:pPr marL="100330">
              <a:lnSpc>
                <a:spcPct val="100000"/>
              </a:lnSpc>
              <a:spcBef>
                <a:spcPts val="105"/>
              </a:spcBef>
            </a:pPr>
            <a:r>
              <a:rPr lang="en-US" spc="260" dirty="0"/>
              <a:t>Save The Music Foundation:</a:t>
            </a:r>
            <a:br>
              <a:rPr lang="en-US" spc="260" dirty="0"/>
            </a:br>
            <a:r>
              <a:rPr spc="795" dirty="0"/>
              <a:t>25</a:t>
            </a:r>
            <a:r>
              <a:rPr spc="-85" dirty="0"/>
              <a:t> </a:t>
            </a:r>
            <a:r>
              <a:rPr spc="450" dirty="0"/>
              <a:t>Year</a:t>
            </a:r>
            <a:r>
              <a:rPr spc="-75" dirty="0"/>
              <a:t> </a:t>
            </a:r>
            <a:r>
              <a:rPr spc="360" dirty="0"/>
              <a:t>Progress</a:t>
            </a:r>
            <a:r>
              <a:rPr spc="-85" dirty="0"/>
              <a:t> </a:t>
            </a:r>
            <a:r>
              <a:rPr spc="330" dirty="0"/>
              <a:t>Report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-6350" y="2160765"/>
            <a:ext cx="12204700" cy="2558415"/>
            <a:chOff x="-6350" y="2160765"/>
            <a:chExt cx="12204700" cy="2558415"/>
          </a:xfrm>
        </p:grpSpPr>
        <p:sp>
          <p:nvSpPr>
            <p:cNvPr id="5" name="object 5"/>
            <p:cNvSpPr/>
            <p:nvPr/>
          </p:nvSpPr>
          <p:spPr>
            <a:xfrm>
              <a:off x="0" y="2167115"/>
              <a:ext cx="4071620" cy="2524125"/>
            </a:xfrm>
            <a:custGeom>
              <a:avLst/>
              <a:gdLst/>
              <a:ahLst/>
              <a:cxnLst/>
              <a:rect l="l" t="t" r="r" b="b"/>
              <a:pathLst>
                <a:path w="4071620" h="2524125">
                  <a:moveTo>
                    <a:pt x="0" y="2523768"/>
                  </a:moveTo>
                  <a:lnTo>
                    <a:pt x="4071256" y="2523768"/>
                  </a:lnTo>
                  <a:lnTo>
                    <a:pt x="4071256" y="0"/>
                  </a:lnTo>
                  <a:lnTo>
                    <a:pt x="0" y="0"/>
                  </a:lnTo>
                  <a:lnTo>
                    <a:pt x="0" y="2523768"/>
                  </a:lnTo>
                  <a:close/>
                </a:path>
              </a:pathLst>
            </a:custGeom>
            <a:solidFill>
              <a:srgbClr val="109B7D">
                <a:alpha val="6783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2181435"/>
              <a:ext cx="4071620" cy="2531110"/>
            </a:xfrm>
            <a:custGeom>
              <a:avLst/>
              <a:gdLst/>
              <a:ahLst/>
              <a:cxnLst/>
              <a:rect l="l" t="t" r="r" b="b"/>
              <a:pathLst>
                <a:path w="4071620" h="2531110">
                  <a:moveTo>
                    <a:pt x="0" y="2530929"/>
                  </a:moveTo>
                  <a:lnTo>
                    <a:pt x="4071257" y="2530929"/>
                  </a:lnTo>
                  <a:lnTo>
                    <a:pt x="4071257" y="0"/>
                  </a:lnTo>
                  <a:lnTo>
                    <a:pt x="0" y="0"/>
                  </a:lnTo>
                  <a:lnTo>
                    <a:pt x="0" y="2530929"/>
                  </a:lnTo>
                  <a:close/>
                </a:path>
              </a:pathLst>
            </a:custGeom>
            <a:solidFill>
              <a:srgbClr val="F7725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2181435"/>
              <a:ext cx="4313555" cy="2531110"/>
            </a:xfrm>
            <a:custGeom>
              <a:avLst/>
              <a:gdLst/>
              <a:ahLst/>
              <a:cxnLst/>
              <a:rect l="l" t="t" r="r" b="b"/>
              <a:pathLst>
                <a:path w="4313555" h="2531110">
                  <a:moveTo>
                    <a:pt x="0" y="0"/>
                  </a:moveTo>
                  <a:lnTo>
                    <a:pt x="4313151" y="0"/>
                  </a:lnTo>
                  <a:lnTo>
                    <a:pt x="4313151" y="2530929"/>
                  </a:lnTo>
                  <a:lnTo>
                    <a:pt x="0" y="253092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071256" y="2174275"/>
              <a:ext cx="4313555" cy="2531110"/>
            </a:xfrm>
            <a:custGeom>
              <a:avLst/>
              <a:gdLst/>
              <a:ahLst/>
              <a:cxnLst/>
              <a:rect l="l" t="t" r="r" b="b"/>
              <a:pathLst>
                <a:path w="4313555" h="2531110">
                  <a:moveTo>
                    <a:pt x="0" y="0"/>
                  </a:moveTo>
                  <a:lnTo>
                    <a:pt x="4313151" y="0"/>
                  </a:lnTo>
                  <a:lnTo>
                    <a:pt x="4313151" y="2530929"/>
                  </a:lnTo>
                  <a:lnTo>
                    <a:pt x="0" y="253092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8119222" y="2167115"/>
              <a:ext cx="4072890" cy="2531110"/>
            </a:xfrm>
            <a:custGeom>
              <a:avLst/>
              <a:gdLst/>
              <a:ahLst/>
              <a:cxnLst/>
              <a:rect l="l" t="t" r="r" b="b"/>
              <a:pathLst>
                <a:path w="4072890" h="2531110">
                  <a:moveTo>
                    <a:pt x="0" y="0"/>
                  </a:moveTo>
                  <a:lnTo>
                    <a:pt x="4072778" y="0"/>
                  </a:lnTo>
                  <a:lnTo>
                    <a:pt x="4072778" y="2530929"/>
                  </a:lnTo>
                  <a:lnTo>
                    <a:pt x="0" y="2530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95F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8119222" y="2160765"/>
              <a:ext cx="4072890" cy="12700"/>
            </a:xfrm>
            <a:custGeom>
              <a:avLst/>
              <a:gdLst/>
              <a:ahLst/>
              <a:cxnLst/>
              <a:rect l="l" t="t" r="r" b="b"/>
              <a:pathLst>
                <a:path w="4072890" h="12700">
                  <a:moveTo>
                    <a:pt x="0" y="0"/>
                  </a:moveTo>
                  <a:lnTo>
                    <a:pt x="4072778" y="0"/>
                  </a:lnTo>
                  <a:lnTo>
                    <a:pt x="4072778" y="12700"/>
                  </a:lnTo>
                  <a:lnTo>
                    <a:pt x="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8119222" y="2167115"/>
              <a:ext cx="4072890" cy="2531110"/>
            </a:xfrm>
            <a:custGeom>
              <a:avLst/>
              <a:gdLst/>
              <a:ahLst/>
              <a:cxnLst/>
              <a:rect l="l" t="t" r="r" b="b"/>
              <a:pathLst>
                <a:path w="4072890" h="2531110">
                  <a:moveTo>
                    <a:pt x="4072778" y="2530929"/>
                  </a:moveTo>
                  <a:lnTo>
                    <a:pt x="0" y="253092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-1" y="2690098"/>
            <a:ext cx="4065270" cy="1272540"/>
          </a:xfrm>
          <a:prstGeom prst="rect">
            <a:avLst/>
          </a:prstGeom>
        </p:spPr>
        <p:txBody>
          <a:bodyPr vert="horz" wrap="square" lIns="0" tIns="277495" rIns="0" bIns="0" rtlCol="0">
            <a:spAutoFit/>
          </a:bodyPr>
          <a:lstStyle/>
          <a:p>
            <a:pPr marL="181610" marR="0" lvl="0" indent="0" algn="ctr" defTabSz="914400" rtl="0" eaLnBrk="1" fontAlgn="auto" latinLnBrk="0" hangingPunct="1">
              <a:lnSpc>
                <a:spcPct val="100000"/>
              </a:lnSpc>
              <a:spcBef>
                <a:spcPts val="2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900" b="0" i="0" u="none" strike="noStrike" kern="0" cap="none" spc="8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5M+</a:t>
            </a:r>
            <a:endParaRPr kumimoji="0" sz="3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82245" marR="0" lvl="0" indent="0" algn="ctr" defTabSz="914400" rtl="0" eaLnBrk="1" fontAlgn="auto" latinLnBrk="0" hangingPunct="1">
              <a:lnSpc>
                <a:spcPct val="100000"/>
              </a:lnSpc>
              <a:spcBef>
                <a:spcPts val="9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0" i="0" u="none" strike="noStrike" kern="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Student</a:t>
            </a:r>
            <a:r>
              <a:rPr kumimoji="0" sz="175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750" b="0" i="0" u="none" strike="noStrike" kern="0" cap="none" spc="1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Reach</a:t>
            </a:r>
            <a:endParaRPr kumimoji="0" sz="1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71256" y="2174275"/>
            <a:ext cx="4048125" cy="2531110"/>
          </a:xfrm>
          <a:prstGeom prst="rect">
            <a:avLst/>
          </a:prstGeom>
          <a:solidFill>
            <a:srgbClr val="109B7D"/>
          </a:solidFill>
        </p:spPr>
        <p:txBody>
          <a:bodyPr vert="horz" wrap="square" lIns="0" tIns="444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5494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900" b="0" i="0" u="none" strike="noStrike" kern="0" cap="none" spc="3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2.5K+</a:t>
            </a:r>
            <a:endParaRPr kumimoji="0" sz="3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930910" marR="0" lvl="0" indent="0" algn="l" defTabSz="914400" rtl="0" eaLnBrk="1" fontAlgn="auto" latinLnBrk="0" hangingPunct="1">
              <a:lnSpc>
                <a:spcPct val="100000"/>
              </a:lnSpc>
              <a:spcBef>
                <a:spcPts val="9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Participating</a:t>
            </a:r>
            <a:r>
              <a:rPr kumimoji="0" sz="175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750" b="0" i="0" u="none" strike="noStrike" kern="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Schools</a:t>
            </a:r>
            <a:endParaRPr kumimoji="0" sz="1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19221" y="2772393"/>
            <a:ext cx="4072890" cy="1464310"/>
          </a:xfrm>
          <a:prstGeom prst="rect">
            <a:avLst/>
          </a:prstGeom>
        </p:spPr>
        <p:txBody>
          <a:bodyPr vert="horz" wrap="square" lIns="0" tIns="216535" rIns="0" bIns="0" rtlCol="0">
            <a:spAutoFit/>
          </a:bodyPr>
          <a:lstStyle/>
          <a:p>
            <a:pPr marL="291465" marR="0" lvl="0" indent="0" algn="ctr" defTabSz="914400" rtl="0" eaLnBrk="1" fontAlgn="auto" latinLnBrk="0" hangingPunct="1">
              <a:lnSpc>
                <a:spcPct val="100000"/>
              </a:lnSpc>
              <a:spcBef>
                <a:spcPts val="17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900" b="0" i="0" u="none" strike="noStrike" kern="0" cap="none" spc="7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$68M</a:t>
            </a:r>
            <a:endParaRPr kumimoji="0" sz="3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711835" marR="412750" lvl="0" indent="0" algn="ctr" defTabSz="914400" rtl="0" eaLnBrk="1" fontAlgn="auto" latinLnBrk="0" hangingPunct="1">
              <a:lnSpc>
                <a:spcPct val="1051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Donated</a:t>
            </a:r>
            <a:r>
              <a:rPr kumimoji="0" sz="175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75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in</a:t>
            </a:r>
            <a:r>
              <a:rPr kumimoji="0" sz="175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75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Instruments</a:t>
            </a:r>
            <a:r>
              <a:rPr kumimoji="0" sz="175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75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&amp; </a:t>
            </a:r>
            <a:r>
              <a:rPr kumimoji="0" sz="175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Music</a:t>
            </a:r>
            <a:r>
              <a:rPr kumimoji="0" sz="175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750" b="0" i="0" u="none" strike="noStrike" kern="0" cap="none" spc="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Tech</a:t>
            </a:r>
            <a:r>
              <a:rPr kumimoji="0" sz="175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 </a:t>
            </a:r>
            <a:r>
              <a:rPr kumimoji="0" sz="1750" b="0" i="0" u="none" strike="noStrike" kern="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Palatino Linotype"/>
              </a:rPr>
              <a:t>Equipment</a:t>
            </a:r>
            <a:endParaRPr kumimoji="0" sz="1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ea typeface="+mn-ea"/>
              <a:cs typeface="Palatino Linotype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856" y="6145731"/>
            <a:ext cx="648927" cy="60903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1114" y="3830475"/>
            <a:ext cx="2743199" cy="159190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CF6AC1AF-E558-FA5E-790B-325C594AB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26" name="Picture 25" descr="A collage of a person singing into a microphone&#10;&#10;Description automatically generated with medium confidence">
            <a:extLst>
              <a:ext uri="{FF2B5EF4-FFF2-40B4-BE49-F238E27FC236}">
                <a16:creationId xmlns:a16="http://schemas.microsoft.com/office/drawing/2014/main" id="{4B9E45A0-87C8-EA89-A5FF-B152EDB6C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91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4">
            <a:extLst>
              <a:ext uri="{FF2B5EF4-FFF2-40B4-BE49-F238E27FC236}">
                <a16:creationId xmlns:a16="http://schemas.microsoft.com/office/drawing/2014/main" id="{EB639CB5-EEB3-A2D6-C6E2-43ED4090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u="sng" dirty="0"/>
              <a:t>Join The Team!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447AC887-E5E8-4331-A913-E74A1FEB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146610"/>
            <a:ext cx="3932237" cy="3811588"/>
          </a:xfrm>
        </p:spPr>
        <p:txBody>
          <a:bodyPr>
            <a:normAutofit/>
          </a:bodyPr>
          <a:lstStyle/>
          <a:p>
            <a:pPr algn="just"/>
            <a:r>
              <a:rPr lang="en-US" b="1" dirty="0"/>
              <a:t>The CB Save The Music Concert is proud of its continued partnership with the Save The Music Foundation to help fund music education in under-funded areas.  Please consider supporting the concert by becoming a CBSTM Sponsor. Every student deserves the chance to have a quality music education, and your sponsorship can help make that a reality.</a:t>
            </a:r>
          </a:p>
        </p:txBody>
      </p:sp>
      <p:pic>
        <p:nvPicPr>
          <p:cNvPr id="4" name="Picture 3" descr="A group of people on stage&#10;&#10;Description automatically generated">
            <a:extLst>
              <a:ext uri="{FF2B5EF4-FFF2-40B4-BE49-F238E27FC236}">
                <a16:creationId xmlns:a16="http://schemas.microsoft.com/office/drawing/2014/main" id="{21B138CF-B58E-D1A5-789D-727E72D14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63" y="457201"/>
            <a:ext cx="5403850" cy="5403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0585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2F9A33A-E955-4DFB-9469-3FDBA6703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804881-51D2-4A81-BABB-704FBED23E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Joel Chodoroff on behalf of the CBSTM Concert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2C39EE-B4D3-4E49-BF2C-871A33509C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Phone:</a:t>
            </a:r>
            <a:endParaRPr lang="ru-R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3DB312C-BF94-484C-BB02-2534E26CEC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610-513-1687</a:t>
            </a:r>
            <a:endParaRPr lang="ru-RU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3C87786-C7F5-4B45-904D-00CC865572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Email:</a:t>
            </a:r>
            <a:endParaRPr lang="ru-RU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8E60535-F276-49C5-9346-D536D6899F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jchodoroff@cbsd.org</a:t>
            </a:r>
            <a:endParaRPr lang="ru-RU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5395049-FB9C-455B-8DCA-4BD0D35F1DF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Website:</a:t>
            </a:r>
            <a:endParaRPr lang="ru-R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55212BC-6862-4B56-B856-7A97BBD3D4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http://www.cbsd.org/stm</a:t>
            </a:r>
          </a:p>
        </p:txBody>
      </p:sp>
      <p:pic>
        <p:nvPicPr>
          <p:cNvPr id="19" name="Picture 1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AD2CF48-FFBC-DD03-473A-2B8EC0095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882" y="1315641"/>
            <a:ext cx="6368514" cy="477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72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C05091-3B91-F356-744D-2441D0028B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9" r="5" b="5"/>
          <a:stretch/>
        </p:blipFill>
        <p:spPr>
          <a:xfrm>
            <a:off x="-4740" y="10"/>
            <a:ext cx="2505456" cy="26243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5973BB-6E43-6EFD-0724-ED788B0E2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3245" r="12563" b="1"/>
          <a:stretch/>
        </p:blipFill>
        <p:spPr>
          <a:xfrm>
            <a:off x="2500717" y="10"/>
            <a:ext cx="2523744" cy="26243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D5AA07-B802-AE78-4D4D-6D646E1588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66" r="13047" b="1"/>
          <a:stretch/>
        </p:blipFill>
        <p:spPr>
          <a:xfrm>
            <a:off x="5024460" y="10"/>
            <a:ext cx="2505456" cy="26243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99B389-BDB8-4FC6-2F9E-4E40A0407C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821" r="2" b="2"/>
          <a:stretch/>
        </p:blipFill>
        <p:spPr>
          <a:xfrm>
            <a:off x="0" y="4653177"/>
            <a:ext cx="3930555" cy="2208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4711B52-BC3A-4E9F-A02F-6A7731F8E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9916" y="0"/>
            <a:ext cx="4662084" cy="6858000"/>
          </a:xfrm>
          <a:prstGeom prst="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5FF6B7-3BEE-0B83-F882-5348383E9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145" y="498103"/>
            <a:ext cx="4644844" cy="425245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The CBSTM Concerts are organized and put together by a 5-person team.  They are:</a:t>
            </a:r>
            <a:br>
              <a:rPr lang="en-US" sz="1400" dirty="0">
                <a:solidFill>
                  <a:schemeClr val="accent3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br>
              <a:rPr lang="en-US" sz="1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br>
              <a:rPr lang="en-US" sz="1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br>
              <a:rPr lang="en-US" sz="1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br>
              <a:rPr lang="en-US" sz="1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Joel Chodoroff: Holicong Band Director</a:t>
            </a:r>
            <a:br>
              <a:rPr lang="en-US" sz="1600" b="1" dirty="0">
                <a:solidFill>
                  <a:schemeClr val="accent3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br>
              <a:rPr lang="en-US" sz="1600" b="1" dirty="0">
                <a:solidFill>
                  <a:schemeClr val="accent3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Jim Glaser:  Holicong Choir Director</a:t>
            </a:r>
            <a:br>
              <a:rPr lang="en-US" sz="1600" b="1" dirty="0">
                <a:solidFill>
                  <a:schemeClr val="accent3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br>
              <a:rPr lang="en-US" sz="1600" b="1" dirty="0">
                <a:solidFill>
                  <a:schemeClr val="accent3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Jennifer Repper:  Holicong Orchestra Director</a:t>
            </a:r>
            <a:br>
              <a:rPr lang="en-US" sz="1600" b="1" dirty="0">
                <a:solidFill>
                  <a:schemeClr val="accent3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br>
              <a:rPr lang="en-US" sz="1600" b="1" dirty="0">
                <a:solidFill>
                  <a:schemeClr val="accent3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Amanda </a:t>
            </a:r>
            <a:r>
              <a:rPr lang="en-US" sz="1600" b="1" dirty="0" err="1">
                <a:solidFill>
                  <a:schemeClr val="accent3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Romig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:  Holicong Special Education Teacher</a:t>
            </a:r>
            <a:br>
              <a:rPr lang="en-US" sz="1600" b="1" dirty="0">
                <a:solidFill>
                  <a:schemeClr val="accent3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br>
              <a:rPr lang="en-US" sz="1600" b="1" dirty="0">
                <a:solidFill>
                  <a:schemeClr val="accent3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Ian Sanchez:  </a:t>
            </a:r>
            <a:r>
              <a:rPr lang="en-US" sz="1600" b="1" dirty="0" err="1">
                <a:solidFill>
                  <a:schemeClr val="accent3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Tamanend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Choir Director</a:t>
            </a:r>
            <a:endParaRPr lang="en-US" sz="1400" b="1" dirty="0">
              <a:solidFill>
                <a:schemeClr val="accent3">
                  <a:lumMod val="75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682D52-B451-77AC-C470-A2E666C8A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0827" y="4654423"/>
            <a:ext cx="3309089" cy="22060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BAACD1-478F-5583-CBC8-59AC3E26A02E}"/>
              </a:ext>
            </a:extLst>
          </p:cNvPr>
          <p:cNvSpPr txBox="1"/>
          <p:nvPr/>
        </p:nvSpPr>
        <p:spPr>
          <a:xfrm>
            <a:off x="6251" y="3345743"/>
            <a:ext cx="7512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auhaus 93" panose="04030905020B02020C02" pitchFamily="82" charset="0"/>
              </a:rPr>
              <a:t>WHO IS THE CBSTM “BRAIN TRUST??”</a:t>
            </a:r>
          </a:p>
        </p:txBody>
      </p:sp>
    </p:spTree>
    <p:extLst>
      <p:ext uri="{BB962C8B-B14F-4D97-AF65-F5344CB8AC3E}">
        <p14:creationId xmlns:p14="http://schemas.microsoft.com/office/powerpoint/2010/main" val="4262862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FF0FC-A1A4-4520-9C7C-04BD49F83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CBSTM:</a:t>
            </a:r>
            <a:br>
              <a:rPr lang="en-US" dirty="0"/>
            </a:br>
            <a:r>
              <a:rPr lang="en-US" dirty="0"/>
              <a:t>Impact and Outreach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27B2D4-FF66-4F53-9CB5-9DB268DE0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28556" y="4804013"/>
            <a:ext cx="8433652" cy="1544660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100" b="1" dirty="0"/>
              <a:t>Over 2,000 students nationwide have been able to receive Music Education thanks to the proceeds of this concert.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100" b="1" dirty="0"/>
              <a:t>Our donations have been used in 13 different states across the country, including targeted donations to the following schools: Thurgood Marshall Academy and R.R. Moton Charter School (New Orleans, LA); Luis Munoz Marin Elementary School (Newark, NJ), and Amanda Elzy Junior High School (Mississippi Delta Region)</a:t>
            </a:r>
          </a:p>
          <a:p>
            <a:endParaRPr lang="en-US" sz="2100" dirty="0"/>
          </a:p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27A80BA-ED11-4DB1-A332-B2453F72079E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5976604" y="2484069"/>
            <a:ext cx="2008909" cy="795896"/>
          </a:xfrm>
          <a:noFill/>
        </p:spPr>
        <p:txBody>
          <a:bodyPr>
            <a:normAutofit fontScale="32500" lnSpcReduction="20000"/>
          </a:bodyPr>
          <a:lstStyle/>
          <a:p>
            <a:pPr algn="ctr"/>
            <a:r>
              <a:rPr lang="en-US" sz="7200" dirty="0">
                <a:ln w="6350">
                  <a:noFill/>
                </a:ln>
                <a:solidFill>
                  <a:schemeClr val="bg2"/>
                </a:solidFill>
              </a:rPr>
              <a:t>States served nationwide</a:t>
            </a:r>
            <a:endParaRPr lang="en-US" sz="7200" b="1" dirty="0">
              <a:ln w="6350">
                <a:noFill/>
              </a:ln>
              <a:solidFill>
                <a:schemeClr val="bg2"/>
              </a:solidFill>
              <a:latin typeface="+mj-lt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FAB1D6-8588-427D-8AEA-CCD92CBBBBF9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8509717" y="2768421"/>
            <a:ext cx="2615252" cy="948448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solidFill>
                  <a:schemeClr val="bg2"/>
                </a:solidFill>
                <a:latin typeface="+mj-lt"/>
              </a:rPr>
              <a:t>Donated to-date in Instruments &amp; Equipment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A054A1FD-1F82-14F5-4719-BDF0B0E301CB}"/>
              </a:ext>
            </a:extLst>
          </p:cNvPr>
          <p:cNvSpPr txBox="1">
            <a:spLocks/>
          </p:cNvSpPr>
          <p:nvPr/>
        </p:nvSpPr>
        <p:spPr>
          <a:xfrm>
            <a:off x="8573810" y="1855703"/>
            <a:ext cx="2487066" cy="978408"/>
          </a:xfrm>
          <a:prstGeom prst="rect">
            <a:avLst/>
          </a:prstGeom>
          <a:ln w="6350">
            <a:noFill/>
          </a:ln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0" b="1" kern="1200">
                <a:ln w="6350">
                  <a:solidFill>
                    <a:schemeClr val="tx1"/>
                  </a:solidFill>
                </a:ln>
                <a:noFill/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 w="6350">
                  <a:solidFill>
                    <a:srgbClr val="00BBBB"/>
                  </a:solidFill>
                </a:ln>
                <a:noFill/>
                <a:effectLst/>
                <a:uLnTx/>
                <a:uFillTx/>
                <a:latin typeface="Gill Sans MT"/>
                <a:ea typeface="+mn-ea"/>
                <a:cs typeface="+mn-cs"/>
              </a:rPr>
              <a:t>$</a:t>
            </a:r>
            <a:r>
              <a:rPr lang="en-US" dirty="0">
                <a:ln w="6350">
                  <a:solidFill>
                    <a:srgbClr val="00BBBB"/>
                  </a:solidFill>
                </a:ln>
                <a:latin typeface="Gill Sans MT"/>
              </a:rPr>
              <a:t>400</a:t>
            </a:r>
            <a:r>
              <a:rPr kumimoji="0" lang="en-US" sz="7000" b="1" i="0" u="none" strike="noStrike" kern="1200" cap="none" spc="0" normalizeH="0" baseline="0" noProof="0" dirty="0">
                <a:ln w="6350">
                  <a:solidFill>
                    <a:srgbClr val="00BBBB"/>
                  </a:solidFill>
                </a:ln>
                <a:noFill/>
                <a:effectLst/>
                <a:uLnTx/>
                <a:uFillTx/>
                <a:latin typeface="Gill Sans MT"/>
                <a:ea typeface="+mn-ea"/>
                <a:cs typeface="+mn-cs"/>
              </a:rPr>
              <a:t>K</a:t>
            </a:r>
          </a:p>
        </p:txBody>
      </p:sp>
      <p:pic>
        <p:nvPicPr>
          <p:cNvPr id="7" name="Picture 6" descr="A white logo with text&#10;&#10;Description automatically generated">
            <a:extLst>
              <a:ext uri="{FF2B5EF4-FFF2-40B4-BE49-F238E27FC236}">
                <a16:creationId xmlns:a16="http://schemas.microsoft.com/office/drawing/2014/main" id="{575C86B0-9917-01A1-558E-64D291123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931" y="880366"/>
            <a:ext cx="1771313" cy="1771313"/>
          </a:xfrm>
          <a:prstGeom prst="ellipse">
            <a:avLst/>
          </a:prstGeom>
          <a:ln w="3175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C95365B-A388-12A8-AD54-1C1D1CBA925F}"/>
              </a:ext>
            </a:extLst>
          </p:cNvPr>
          <p:cNvSpPr txBox="1"/>
          <p:nvPr/>
        </p:nvSpPr>
        <p:spPr>
          <a:xfrm>
            <a:off x="6345382" y="1537855"/>
            <a:ext cx="123305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 w="6350">
                  <a:solidFill>
                    <a:srgbClr val="00BBBB"/>
                  </a:solidFill>
                </a:ln>
                <a:noFill/>
                <a:effectLst/>
                <a:uLnTx/>
                <a:uFillTx/>
                <a:latin typeface="Gill Sans MT"/>
                <a:ea typeface="+mn-ea"/>
                <a:cs typeface="+mn-cs"/>
              </a:rPr>
              <a:t>13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9FB89F-3B9A-8D93-7074-BE7C54700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578" y="1264848"/>
            <a:ext cx="1682642" cy="9754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126A3E-9F79-19FA-1382-62525EE6C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881" y="2078912"/>
            <a:ext cx="151803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79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BD69011-4166-3291-6EA9-B934C802B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652969"/>
          </a:xfrm>
        </p:spPr>
        <p:txBody>
          <a:bodyPr/>
          <a:lstStyle/>
          <a:p>
            <a:r>
              <a:rPr lang="en-US" u="sng" dirty="0"/>
              <a:t>CB Save The Music:  Donation Recipients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95B663-DD9F-B478-1CF1-94A13BFE4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05882"/>
            <a:ext cx="3996379" cy="22462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027E7D-BE78-4E99-1D8D-299A0ACEF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6130" y="3649148"/>
            <a:ext cx="2498424" cy="293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D2232CC-E3B5-69CE-82A6-54B574CB4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6131" y="119787"/>
            <a:ext cx="2498423" cy="293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FD26A0CB-9F10-9801-E9F6-5C50F8192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6"/>
          <a:stretch/>
        </p:blipFill>
        <p:spPr>
          <a:xfrm>
            <a:off x="57445" y="591015"/>
            <a:ext cx="5393499" cy="621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9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FA9230-37E2-4CEB-A3E5-B704CE27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02147"/>
            <a:ext cx="6636327" cy="56908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Bahnschrift SemiLight SemiConde" panose="020B0502040204020203" pitchFamily="34" charset="0"/>
              </a:rPr>
              <a:t>CBSTM In-District Impact</a:t>
            </a:r>
            <a:br>
              <a:rPr lang="en-US" dirty="0">
                <a:latin typeface="Bahnschrift SemiLight SemiConde" panose="020B0502040204020203" pitchFamily="34" charset="0"/>
              </a:rPr>
            </a:br>
            <a:r>
              <a:rPr lang="en-US" sz="3100" i="1" dirty="0">
                <a:latin typeface="Bahnschrift SemiLight SemiConde" panose="020B0502040204020203" pitchFamily="34" charset="0"/>
              </a:rPr>
              <a:t>Part 1: CB Pride and Community Builder</a:t>
            </a:r>
            <a:endParaRPr lang="en-US" dirty="0">
              <a:latin typeface="Bahnschrift SemiLight SemiConde" panose="020B0502040204020203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450AF9-6A8E-4054-A832-F7BF5DA0E16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226927" y="4271295"/>
            <a:ext cx="2944368" cy="170001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Central Bucks is </a:t>
            </a:r>
            <a:r>
              <a:rPr lang="en-US" b="1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the only school district in the country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to put on an event of this magnitude benefitting the Save The Music Foundation.  There is, quite literally, nothing else like it in the country (and more than likely the world).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74A44B-1AAF-44D0-A426-104890F03E29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en-US" dirty="0"/>
              <a:t>LEADING THE WAY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BE0DA3-3A03-418B-B7CF-0D4107499B9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2433E8-0DB5-41D8-8B35-D76C17922FE5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4871314" y="4271296"/>
            <a:ext cx="3034902" cy="170001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While the main performers are adults (or “pros”), CB students from across the district have helped make the concert event memorable.  To date, </a:t>
            </a:r>
            <a:r>
              <a:rPr lang="en-US" b="1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approximately 3,000 CB students FROM EVERY SCHOOL IN THE DISTRICT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have been a part of the concert.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C46A248-3DD2-4083-A410-269D3C38BC7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2591E4E-87B2-4D64-B582-FBD4968920C5}"/>
              </a:ext>
            </a:extLst>
          </p:cNvPr>
          <p:cNvSpPr>
            <a:spLocks noGrp="1"/>
          </p:cNvSpPr>
          <p:nvPr>
            <p:ph type="body" idx="29"/>
          </p:nvPr>
        </p:nvSpPr>
        <p:spPr/>
        <p:txBody>
          <a:bodyPr/>
          <a:lstStyle/>
          <a:p>
            <a:r>
              <a:rPr lang="en-US" dirty="0"/>
              <a:t>STUDENT STARS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A32FF73-A652-43C6-96BD-425851F591BC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8515702" y="4271295"/>
            <a:ext cx="2944368" cy="1700011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At a time when bringing our community together has never been more important, it should be noted that over 26,000 community members have attended a CB Save The Music Concert.  From 2017 on, the event has been a complete sell out (2,400 people/year).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0DE6855-935C-4D9C-A6CA-A30ED4BC73A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BECA94-5E25-4E6D-A58C-7792A89CED7C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8515701" y="3774267"/>
            <a:ext cx="3159625" cy="412686"/>
          </a:xfrm>
        </p:spPr>
        <p:txBody>
          <a:bodyPr>
            <a:normAutofit/>
          </a:bodyPr>
          <a:lstStyle/>
          <a:p>
            <a:r>
              <a:rPr lang="en-US" dirty="0"/>
              <a:t>COMMUNITY ROCKS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A22BAF-8C82-2EA2-3BAB-450B48F96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517" y="329603"/>
            <a:ext cx="1114175" cy="1114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2052E2-E67F-5CCE-6893-2239E26EF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247" y="127709"/>
            <a:ext cx="1522291" cy="15179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48C5AE-C299-845D-8C12-1B58E7708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17" y="127709"/>
            <a:ext cx="1598117" cy="1598117"/>
          </a:xfrm>
          <a:prstGeom prst="ellipse">
            <a:avLst/>
          </a:prstGeom>
          <a:ln w="9525" cap="rnd">
            <a:solidFill>
              <a:schemeClr val="bg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10176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FA9230-37E2-4CEB-A3E5-B704CE273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Bahnschrift SemiLight SemiConde" panose="020B0502040204020203" pitchFamily="34" charset="0"/>
              </a:rPr>
              <a:t>CBSTM In-District Impact</a:t>
            </a:r>
            <a:br>
              <a:rPr lang="en-US" dirty="0">
                <a:latin typeface="Bahnschrift SemiLight SemiConde" panose="020B0502040204020203" pitchFamily="34" charset="0"/>
              </a:rPr>
            </a:br>
            <a:r>
              <a:rPr lang="en-US" sz="3100" i="1" dirty="0">
                <a:latin typeface="Bahnschrift SemiLight SemiConde" panose="020B0502040204020203" pitchFamily="34" charset="0"/>
              </a:rPr>
              <a:t>Part 2: Saving The Music Near and Far</a:t>
            </a:r>
            <a:endParaRPr lang="en-US" dirty="0">
              <a:latin typeface="Bahnschrift SemiLight SemiConde" panose="020B0502040204020203" pitchFamily="34" charset="0"/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AD5485E7-964D-0AE3-9DCC-B53E8BC576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CB Save The Music Concert is proud to announce a new model for our donation.  We call it the “90/10.”  See below to find out exactly what that means…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6C814FD7-4BFB-788F-C642-278EFFBF6EF3}"/>
              </a:ext>
            </a:extLst>
          </p:cNvPr>
          <p:cNvSpPr>
            <a:spLocks noGrp="1"/>
          </p:cNvSpPr>
          <p:nvPr>
            <p:ph type="body" idx="27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2"/>
                </a:solidFill>
              </a:rPr>
              <a:t>90% of the proceeds raised will continue to go to the Save The Music Foundation in an effort to provide students in underprivileged and underfunded areas with a quality music education.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8579DA9-358B-0A18-B7FD-2BF31E8F9EE4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4202806" y="3394494"/>
            <a:ext cx="1399099" cy="978407"/>
          </a:xfrm>
        </p:spPr>
        <p:txBody>
          <a:bodyPr>
            <a:normAutofit/>
          </a:bodyPr>
          <a:lstStyle/>
          <a:p>
            <a:pPr algn="ctr"/>
            <a:r>
              <a:rPr lang="en-US" sz="6000" i="1" dirty="0">
                <a:solidFill>
                  <a:srgbClr val="FFFF00"/>
                </a:solidFill>
              </a:rPr>
              <a:t>90%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8A4671C9-24CB-D0DE-6276-482E4DF0E738}"/>
              </a:ext>
            </a:extLst>
          </p:cNvPr>
          <p:cNvSpPr>
            <a:spLocks noGrp="1"/>
          </p:cNvSpPr>
          <p:nvPr>
            <p:ph type="body" idx="3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2"/>
                </a:solidFill>
              </a:rPr>
              <a:t>10% of the proceeds raised will “stay home” in the district and go towards providing scholarship instruments for CB students in need.  EACH YEAR this donation will put approximately 20 – 30 instruments in the hands of kids who otherwise might not have been able to play.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B3C357DF-2D28-E483-142A-48F0D4600197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4202806" y="4687216"/>
            <a:ext cx="1399099" cy="978407"/>
          </a:xfrm>
        </p:spPr>
        <p:txBody>
          <a:bodyPr>
            <a:normAutofit/>
          </a:bodyPr>
          <a:lstStyle/>
          <a:p>
            <a:r>
              <a:rPr lang="en-US" sz="6000" i="1" dirty="0">
                <a:solidFill>
                  <a:srgbClr val="FFFF00"/>
                </a:solidFill>
              </a:rPr>
              <a:t>10%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C53746-2E80-4D2B-5CCE-8B04DC321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" b="142"/>
          <a:stretch/>
        </p:blipFill>
        <p:spPr>
          <a:xfrm>
            <a:off x="365060" y="291963"/>
            <a:ext cx="2675319" cy="26677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A22BAF-8C82-2EA2-3BAB-450B48F96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46060" y="2492454"/>
            <a:ext cx="1114175" cy="1114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2052E2-E67F-5CCE-6893-2239E26EF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60" y="3606628"/>
            <a:ext cx="1973185" cy="196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4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E765B-7E3C-D0BA-ADEA-C7F0748D4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SPONSORS, DONORS, and PARTNERS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91844F8-9493-25A1-FD74-E9C6FD11C9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 </a:t>
            </a:r>
            <a:r>
              <a:rPr lang="en-US" i="1" dirty="0"/>
              <a:t>YOUR</a:t>
            </a:r>
            <a:r>
              <a:rPr lang="en-US" dirty="0"/>
              <a:t> business can help save the music</a:t>
            </a:r>
          </a:p>
        </p:txBody>
      </p:sp>
    </p:spTree>
    <p:extLst>
      <p:ext uri="{BB962C8B-B14F-4D97-AF65-F5344CB8AC3E}">
        <p14:creationId xmlns:p14="http://schemas.microsoft.com/office/powerpoint/2010/main" val="2875094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F80F9C-E7A0-856E-0454-4AEECFF85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7088" y="662924"/>
            <a:ext cx="6310887" cy="569086"/>
          </a:xfrm>
        </p:spPr>
        <p:txBody>
          <a:bodyPr>
            <a:normAutofit fontScale="90000"/>
          </a:bodyPr>
          <a:lstStyle/>
          <a:p>
            <a:r>
              <a:rPr lang="en-US" dirty="0"/>
              <a:t>Sponsors, Donors, and Partners: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44DBF3-B4DE-C520-9980-0EAE519AB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01252" y="1527394"/>
            <a:ext cx="6289862" cy="569085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BBB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Sponsors, Donors, and Partners are crucial to our event in so many ways, and we have multiple levels to accommodate businesses of all sizes.  W</a:t>
            </a:r>
            <a:r>
              <a:rPr lang="en-US" dirty="0"/>
              <a:t>hat is the difference between the three?  We’re glad you asked!!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87A6559-0898-996F-0765-8EFAFFC496C2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229752" y="4226690"/>
            <a:ext cx="2944368" cy="1561127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Becoming a CBSTM </a:t>
            </a:r>
            <a:r>
              <a:rPr lang="en-US" b="1" i="1" dirty="0"/>
              <a:t>Sponsor</a:t>
            </a:r>
            <a:r>
              <a:rPr lang="en-US" b="1" dirty="0"/>
              <a:t> means that your donation is targeted to pay for a specific aspect of the concert.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We currently offer 4 different sponsorship levels.</a:t>
            </a:r>
          </a:p>
          <a:p>
            <a:endParaRPr lang="en-US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03AF7C2-7839-25BB-B6A4-7A25E75C3FDB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229752" y="3814005"/>
            <a:ext cx="2944368" cy="328343"/>
          </a:xfrm>
        </p:spPr>
        <p:txBody>
          <a:bodyPr/>
          <a:lstStyle/>
          <a:p>
            <a:pPr algn="ctr"/>
            <a:r>
              <a:rPr lang="en-US" dirty="0"/>
              <a:t>SPONSOR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593345-ACDB-BE83-392D-E4453E07B3B5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4874139" y="4226691"/>
            <a:ext cx="2944368" cy="1561128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/>
              <a:t>Becoming a CBSTM </a:t>
            </a:r>
            <a:r>
              <a:rPr lang="en-US" sz="1600" b="1" i="1" dirty="0"/>
              <a:t>Donor</a:t>
            </a:r>
            <a:r>
              <a:rPr lang="en-US" sz="1600" b="1" dirty="0"/>
              <a:t> means that you are making a general donation to the concert and/or Save The Music Foundation.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/>
              <a:t>We currently offer 5 different donor levels.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CD994C3-CF01-E4C0-C5FC-D8499810F5B9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4874139" y="3814005"/>
            <a:ext cx="2944368" cy="328343"/>
          </a:xfrm>
        </p:spPr>
        <p:txBody>
          <a:bodyPr/>
          <a:lstStyle/>
          <a:p>
            <a:pPr algn="ctr"/>
            <a:r>
              <a:rPr lang="en-US" dirty="0"/>
              <a:t>DONOR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C489AD4-2A93-F21F-F31C-731140D4F2FD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8518527" y="4226691"/>
            <a:ext cx="2944368" cy="1561128"/>
          </a:xfrm>
        </p:spPr>
        <p:txBody>
          <a:bodyPr>
            <a:normAutofit fontScale="925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/>
              <a:t>Becoming a CBSTM </a:t>
            </a:r>
            <a:r>
              <a:rPr lang="en-US" sz="1600" b="1" i="1" dirty="0"/>
              <a:t>Partner</a:t>
            </a:r>
            <a:r>
              <a:rPr lang="en-US" sz="1600" b="1" dirty="0"/>
              <a:t> means that you are donating either goods or services, not money, to the CBSTM Concerts.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/>
              <a:t>We currently offer 2 different partner levels.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F225BA8-C2ED-563B-6568-CA26A39B713D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8518527" y="3814005"/>
            <a:ext cx="2944368" cy="328343"/>
          </a:xfrm>
        </p:spPr>
        <p:txBody>
          <a:bodyPr/>
          <a:lstStyle/>
          <a:p>
            <a:pPr algn="ctr"/>
            <a:r>
              <a:rPr lang="en-US" dirty="0"/>
              <a:t>PARTNER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F993340-0133-FFD6-AE11-F71D2346A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36" y="411431"/>
            <a:ext cx="4419983" cy="20301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3C8762F-19E4-D4AE-5FB5-E35CE97FF4BC}"/>
              </a:ext>
            </a:extLst>
          </p:cNvPr>
          <p:cNvSpPr txBox="1"/>
          <p:nvPr/>
        </p:nvSpPr>
        <p:spPr>
          <a:xfrm>
            <a:off x="0" y="6132915"/>
            <a:ext cx="12192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BBB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Please consider joining the team!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BBB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6954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Custom 12">
      <a:dk1>
        <a:srgbClr val="00BBBB"/>
      </a:dk1>
      <a:lt1>
        <a:srgbClr val="000000"/>
      </a:lt1>
      <a:dk2>
        <a:srgbClr val="999999"/>
      </a:dk2>
      <a:lt2>
        <a:srgbClr val="FFFFFF"/>
      </a:lt2>
      <a:accent1>
        <a:srgbClr val="004448"/>
      </a:accent1>
      <a:accent2>
        <a:srgbClr val="482845"/>
      </a:accent2>
      <a:accent3>
        <a:srgbClr val="7A0000"/>
      </a:accent3>
      <a:accent4>
        <a:srgbClr val="969959"/>
      </a:accent4>
      <a:accent5>
        <a:srgbClr val="225B5F"/>
      </a:accent5>
      <a:accent6>
        <a:srgbClr val="3D8C41"/>
      </a:accent6>
      <a:hlink>
        <a:srgbClr val="7F7F7F"/>
      </a:hlink>
      <a:folHlink>
        <a:srgbClr val="7F7F7F"/>
      </a:folHlink>
    </a:clrScheme>
    <a:fontScheme name="Custom 13">
      <a:majorFont>
        <a:latin typeface="Gill Sans M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2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56488565_Futuristic pitch deck_AAS_v4" id="{81C854B4-8588-4171-B50E-9B042741D072}" vid="{97BC3161-E59E-4E12-8009-4336211748C5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3939</TotalTime>
  <Words>2454</Words>
  <Application>Microsoft Office PowerPoint</Application>
  <PresentationFormat>Widescreen</PresentationFormat>
  <Paragraphs>270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Algerian</vt:lpstr>
      <vt:lpstr>Arial</vt:lpstr>
      <vt:lpstr>Bahnschrift SemiLight SemiConde</vt:lpstr>
      <vt:lpstr>Bauhaus 93</vt:lpstr>
      <vt:lpstr>Calibri</vt:lpstr>
      <vt:lpstr>Century Gothic</vt:lpstr>
      <vt:lpstr>Courier New</vt:lpstr>
      <vt:lpstr>Gill Sans MT</vt:lpstr>
      <vt:lpstr>Palatino Linotype</vt:lpstr>
      <vt:lpstr>Segoe UI Light</vt:lpstr>
      <vt:lpstr>Times New Roman</vt:lpstr>
      <vt:lpstr>Trebuchet MS</vt:lpstr>
      <vt:lpstr>Verdana</vt:lpstr>
      <vt:lpstr>Wingdings</vt:lpstr>
      <vt:lpstr>Mesh</vt:lpstr>
      <vt:lpstr>Office Theme</vt:lpstr>
      <vt:lpstr>1_Office Theme</vt:lpstr>
      <vt:lpstr>CB SAVE THE MUSIC CONCERT</vt:lpstr>
      <vt:lpstr>PowerPoint Presentation</vt:lpstr>
      <vt:lpstr>The CBSTM Concerts are organized and put together by a 5-person team.  They are:     Joel Chodoroff: Holicong Band Director  Jim Glaser:  Holicong Choir Director  Jennifer Repper:  Holicong Orchestra Director  Amanda Romig:  Holicong Special Education Teacher  Ian Sanchez:  Tamanend Choir Director</vt:lpstr>
      <vt:lpstr>CBSTM: Impact and Outreach</vt:lpstr>
      <vt:lpstr>CB Save The Music:  Donation Recipients</vt:lpstr>
      <vt:lpstr>CBSTM In-District Impact Part 1: CB Pride and Community Builder</vt:lpstr>
      <vt:lpstr>CBSTM In-District Impact Part 2: Saving The Music Near and Far</vt:lpstr>
      <vt:lpstr>SPONSORS, DONORS, and PARTNERS</vt:lpstr>
      <vt:lpstr>Sponsors, Donors, and Partners:</vt:lpstr>
      <vt:lpstr>CBSTM Sponsorship Opportunities</vt:lpstr>
      <vt:lpstr>CBSTM Sponsorship Opportunities</vt:lpstr>
      <vt:lpstr>PowerPoint Presentation</vt:lpstr>
      <vt:lpstr>CBSTM Partner Levels</vt:lpstr>
      <vt:lpstr>MEET THE CBSTM SUPPORT SQUAD</vt:lpstr>
      <vt:lpstr>ABOUT  THE  SAVE  THE  MUSIC FOUNDATION</vt:lpstr>
      <vt:lpstr>SAVE THE MUSIC  FOUNDATION IS:</vt:lpstr>
      <vt:lpstr>Core Values</vt:lpstr>
      <vt:lpstr>How They Work</vt:lpstr>
      <vt:lpstr>Why Music?</vt:lpstr>
      <vt:lpstr>2022 STM Impact Map</vt:lpstr>
      <vt:lpstr>Save The Music Foundation: 25 Year Progress Report</vt:lpstr>
      <vt:lpstr>PowerPoint Presentation</vt:lpstr>
      <vt:lpstr>Join The Team!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 SAVE THE MUSIC CONCERT</dc:title>
  <dc:creator>CHODOROFF, JOEL</dc:creator>
  <cp:lastModifiedBy>CHODOROFF, JOEL</cp:lastModifiedBy>
  <cp:revision>2</cp:revision>
  <dcterms:created xsi:type="dcterms:W3CDTF">2024-02-15T19:16:01Z</dcterms:created>
  <dcterms:modified xsi:type="dcterms:W3CDTF">2024-03-06T15:36:03Z</dcterms:modified>
</cp:coreProperties>
</file>